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260" r:id="rId4"/>
    <p:sldId id="261" r:id="rId5"/>
    <p:sldId id="262" r:id="rId6"/>
    <p:sldId id="259" r:id="rId7"/>
    <p:sldId id="263" r:id="rId8"/>
    <p:sldId id="257" r:id="rId9"/>
    <p:sldId id="282" r:id="rId10"/>
    <p:sldId id="264" r:id="rId11"/>
    <p:sldId id="265" r:id="rId12"/>
    <p:sldId id="266" r:id="rId13"/>
    <p:sldId id="267" r:id="rId14"/>
    <p:sldId id="268" r:id="rId15"/>
    <p:sldId id="269" r:id="rId16"/>
    <p:sldId id="270" r:id="rId17"/>
    <p:sldId id="283" r:id="rId18"/>
    <p:sldId id="271" r:id="rId19"/>
    <p:sldId id="272" r:id="rId20"/>
    <p:sldId id="273" r:id="rId21"/>
    <p:sldId id="284" r:id="rId22"/>
    <p:sldId id="281" r:id="rId23"/>
    <p:sldId id="274" r:id="rId24"/>
    <p:sldId id="275" r:id="rId25"/>
    <p:sldId id="276" r:id="rId26"/>
    <p:sldId id="277" r:id="rId27"/>
    <p:sldId id="279" r:id="rId28"/>
    <p:sldId id="280"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95" d="100"/>
          <a:sy n="95" d="100"/>
        </p:scale>
        <p:origin x="651" y="3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2E5E7-7938-4F55-8133-FAEDA01FD492}" type="datetimeFigureOut">
              <a:rPr lang="en-GB" smtClean="0"/>
              <a:t>25/01/2021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7FB14-DD16-4810-A1B6-52488CE4C239}" type="slidenum">
              <a:rPr lang="en-GB" smtClean="0"/>
              <a:t>‹#›</a:t>
            </a:fld>
            <a:endParaRPr lang="en-GB"/>
          </a:p>
        </p:txBody>
      </p:sp>
    </p:spTree>
    <p:extLst>
      <p:ext uri="{BB962C8B-B14F-4D97-AF65-F5344CB8AC3E}">
        <p14:creationId xmlns:p14="http://schemas.microsoft.com/office/powerpoint/2010/main" val="165782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 why not 500% because risk means for every case of foodborne disease there is a case without foodborne </a:t>
            </a:r>
            <a:r>
              <a:rPr lang="en-US" dirty="0" err="1">
                <a:sym typeface="Wingdings" panose="05000000000000000000" pitchFamily="2" charset="2"/>
              </a:rPr>
              <a:t>diease</a:t>
            </a:r>
            <a:r>
              <a:rPr lang="en-US" dirty="0">
                <a:sym typeface="Wingdings" panose="05000000000000000000" pitchFamily="2" charset="2"/>
              </a:rPr>
              <a:t>. There are 4 extra cases for every non-case. </a:t>
            </a:r>
            <a:endParaRPr lang="en-GB" dirty="0"/>
          </a:p>
          <a:p>
            <a:endParaRPr lang="en-GB" dirty="0"/>
          </a:p>
        </p:txBody>
      </p:sp>
      <p:sp>
        <p:nvSpPr>
          <p:cNvPr id="4" name="Slide Number Placeholder 3"/>
          <p:cNvSpPr>
            <a:spLocks noGrp="1"/>
          </p:cNvSpPr>
          <p:nvPr>
            <p:ph type="sldNum" sz="quarter" idx="5"/>
          </p:nvPr>
        </p:nvSpPr>
        <p:spPr/>
        <p:txBody>
          <a:bodyPr/>
          <a:lstStyle/>
          <a:p>
            <a:fld id="{0037FB14-DD16-4810-A1B6-52488CE4C239}" type="slidenum">
              <a:rPr lang="en-GB" smtClean="0"/>
              <a:t>17</a:t>
            </a:fld>
            <a:endParaRPr lang="en-GB"/>
          </a:p>
        </p:txBody>
      </p:sp>
    </p:spTree>
    <p:extLst>
      <p:ext uri="{BB962C8B-B14F-4D97-AF65-F5344CB8AC3E}">
        <p14:creationId xmlns:p14="http://schemas.microsoft.com/office/powerpoint/2010/main" val="3087891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0E47-175E-4DA2-B5E7-E201056E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4F6809-0E5C-43EF-B283-F8E778B602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2F54F3-4BB6-4EE6-B1E2-E032F294F079}"/>
              </a:ext>
            </a:extLst>
          </p:cNvPr>
          <p:cNvSpPr>
            <a:spLocks noGrp="1"/>
          </p:cNvSpPr>
          <p:nvPr>
            <p:ph type="dt" sz="half" idx="10"/>
          </p:nvPr>
        </p:nvSpPr>
        <p:spPr/>
        <p:txBody>
          <a:bodyPr/>
          <a:lstStyle/>
          <a:p>
            <a:fld id="{F1CF08E2-34A3-47B4-B72E-F789DA271BB2}" type="datetimeFigureOut">
              <a:rPr lang="en-US" smtClean="0"/>
              <a:t>25-Jan-21</a:t>
            </a:fld>
            <a:endParaRPr lang="en-US"/>
          </a:p>
        </p:txBody>
      </p:sp>
      <p:sp>
        <p:nvSpPr>
          <p:cNvPr id="5" name="Footer Placeholder 4">
            <a:extLst>
              <a:ext uri="{FF2B5EF4-FFF2-40B4-BE49-F238E27FC236}">
                <a16:creationId xmlns:a16="http://schemas.microsoft.com/office/drawing/2014/main" id="{EB1660A6-C7A4-48A0-918F-D2B9F6CD5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F5B39-0B72-4D30-B5D0-7F63C629BA46}"/>
              </a:ext>
            </a:extLst>
          </p:cNvPr>
          <p:cNvSpPr>
            <a:spLocks noGrp="1"/>
          </p:cNvSpPr>
          <p:nvPr>
            <p:ph type="sldNum" sz="quarter" idx="12"/>
          </p:nvPr>
        </p:nvSpPr>
        <p:spPr/>
        <p:txBody>
          <a:bodyPr/>
          <a:lstStyle/>
          <a:p>
            <a:fld id="{3D6894E5-F698-4D57-9DC0-28FEEBB40EA4}" type="slidenum">
              <a:rPr lang="en-US" smtClean="0"/>
              <a:t>‹#›</a:t>
            </a:fld>
            <a:endParaRPr lang="en-US"/>
          </a:p>
        </p:txBody>
      </p:sp>
    </p:spTree>
    <p:extLst>
      <p:ext uri="{BB962C8B-B14F-4D97-AF65-F5344CB8AC3E}">
        <p14:creationId xmlns:p14="http://schemas.microsoft.com/office/powerpoint/2010/main" val="1783300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2C0C-6B39-42EF-9EC1-7AAA649134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556E83-46C7-4920-8FAF-27096F1637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5BCCC7-E3FB-4EAC-8C1A-90CD4569FB57}"/>
              </a:ext>
            </a:extLst>
          </p:cNvPr>
          <p:cNvSpPr>
            <a:spLocks noGrp="1"/>
          </p:cNvSpPr>
          <p:nvPr>
            <p:ph type="dt" sz="half" idx="10"/>
          </p:nvPr>
        </p:nvSpPr>
        <p:spPr/>
        <p:txBody>
          <a:bodyPr/>
          <a:lstStyle/>
          <a:p>
            <a:fld id="{F1CF08E2-34A3-47B4-B72E-F789DA271BB2}" type="datetimeFigureOut">
              <a:rPr lang="en-US" smtClean="0"/>
              <a:t>25-Jan-21</a:t>
            </a:fld>
            <a:endParaRPr lang="en-US"/>
          </a:p>
        </p:txBody>
      </p:sp>
      <p:sp>
        <p:nvSpPr>
          <p:cNvPr id="5" name="Footer Placeholder 4">
            <a:extLst>
              <a:ext uri="{FF2B5EF4-FFF2-40B4-BE49-F238E27FC236}">
                <a16:creationId xmlns:a16="http://schemas.microsoft.com/office/drawing/2014/main" id="{77B84ABA-164A-4BB3-BCFC-3499FE0D53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D68FB-F230-48D2-A5FA-B0A0BFE3243B}"/>
              </a:ext>
            </a:extLst>
          </p:cNvPr>
          <p:cNvSpPr>
            <a:spLocks noGrp="1"/>
          </p:cNvSpPr>
          <p:nvPr>
            <p:ph type="sldNum" sz="quarter" idx="12"/>
          </p:nvPr>
        </p:nvSpPr>
        <p:spPr/>
        <p:txBody>
          <a:bodyPr/>
          <a:lstStyle/>
          <a:p>
            <a:fld id="{3D6894E5-F698-4D57-9DC0-28FEEBB40EA4}" type="slidenum">
              <a:rPr lang="en-US" smtClean="0"/>
              <a:t>‹#›</a:t>
            </a:fld>
            <a:endParaRPr lang="en-US"/>
          </a:p>
        </p:txBody>
      </p:sp>
    </p:spTree>
    <p:extLst>
      <p:ext uri="{BB962C8B-B14F-4D97-AF65-F5344CB8AC3E}">
        <p14:creationId xmlns:p14="http://schemas.microsoft.com/office/powerpoint/2010/main" val="1324287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923A0B-F476-424A-AC86-4A23B0A95C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3074F0-9051-4E1A-B506-F31761C089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BD466-93F2-4CE1-89AC-0A7BC75A0AA6}"/>
              </a:ext>
            </a:extLst>
          </p:cNvPr>
          <p:cNvSpPr>
            <a:spLocks noGrp="1"/>
          </p:cNvSpPr>
          <p:nvPr>
            <p:ph type="dt" sz="half" idx="10"/>
          </p:nvPr>
        </p:nvSpPr>
        <p:spPr/>
        <p:txBody>
          <a:bodyPr/>
          <a:lstStyle/>
          <a:p>
            <a:fld id="{F1CF08E2-34A3-47B4-B72E-F789DA271BB2}" type="datetimeFigureOut">
              <a:rPr lang="en-US" smtClean="0"/>
              <a:t>25-Jan-21</a:t>
            </a:fld>
            <a:endParaRPr lang="en-US"/>
          </a:p>
        </p:txBody>
      </p:sp>
      <p:sp>
        <p:nvSpPr>
          <p:cNvPr id="5" name="Footer Placeholder 4">
            <a:extLst>
              <a:ext uri="{FF2B5EF4-FFF2-40B4-BE49-F238E27FC236}">
                <a16:creationId xmlns:a16="http://schemas.microsoft.com/office/drawing/2014/main" id="{1D535B23-2DBF-404D-A193-CF7A5F71B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AC578-8832-44D0-A100-9ADFAD43B452}"/>
              </a:ext>
            </a:extLst>
          </p:cNvPr>
          <p:cNvSpPr>
            <a:spLocks noGrp="1"/>
          </p:cNvSpPr>
          <p:nvPr>
            <p:ph type="sldNum" sz="quarter" idx="12"/>
          </p:nvPr>
        </p:nvSpPr>
        <p:spPr/>
        <p:txBody>
          <a:bodyPr/>
          <a:lstStyle/>
          <a:p>
            <a:fld id="{3D6894E5-F698-4D57-9DC0-28FEEBB40EA4}" type="slidenum">
              <a:rPr lang="en-US" smtClean="0"/>
              <a:t>‹#›</a:t>
            </a:fld>
            <a:endParaRPr lang="en-US"/>
          </a:p>
        </p:txBody>
      </p:sp>
    </p:spTree>
    <p:extLst>
      <p:ext uri="{BB962C8B-B14F-4D97-AF65-F5344CB8AC3E}">
        <p14:creationId xmlns:p14="http://schemas.microsoft.com/office/powerpoint/2010/main" val="928830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EE28-3AD7-4C71-AEE7-B022B8379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4685C8-FFD9-42B3-B6BC-09FDC69F53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BA26E3-F5DB-4118-9261-7567925C74FB}"/>
              </a:ext>
            </a:extLst>
          </p:cNvPr>
          <p:cNvSpPr>
            <a:spLocks noGrp="1"/>
          </p:cNvSpPr>
          <p:nvPr>
            <p:ph type="dt" sz="half" idx="10"/>
          </p:nvPr>
        </p:nvSpPr>
        <p:spPr/>
        <p:txBody>
          <a:bodyPr/>
          <a:lstStyle/>
          <a:p>
            <a:fld id="{F1CF08E2-34A3-47B4-B72E-F789DA271BB2}" type="datetimeFigureOut">
              <a:rPr lang="en-US" smtClean="0"/>
              <a:t>25-Jan-21</a:t>
            </a:fld>
            <a:endParaRPr lang="en-US"/>
          </a:p>
        </p:txBody>
      </p:sp>
      <p:sp>
        <p:nvSpPr>
          <p:cNvPr id="5" name="Footer Placeholder 4">
            <a:extLst>
              <a:ext uri="{FF2B5EF4-FFF2-40B4-BE49-F238E27FC236}">
                <a16:creationId xmlns:a16="http://schemas.microsoft.com/office/drawing/2014/main" id="{2D8566AE-A9D2-439B-9CEE-A1BB3CADD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93B6D-EA09-4D64-B15E-E322B7245ABF}"/>
              </a:ext>
            </a:extLst>
          </p:cNvPr>
          <p:cNvSpPr>
            <a:spLocks noGrp="1"/>
          </p:cNvSpPr>
          <p:nvPr>
            <p:ph type="sldNum" sz="quarter" idx="12"/>
          </p:nvPr>
        </p:nvSpPr>
        <p:spPr/>
        <p:txBody>
          <a:bodyPr/>
          <a:lstStyle/>
          <a:p>
            <a:fld id="{3D6894E5-F698-4D57-9DC0-28FEEBB40EA4}" type="slidenum">
              <a:rPr lang="en-US" smtClean="0"/>
              <a:t>‹#›</a:t>
            </a:fld>
            <a:endParaRPr lang="en-US"/>
          </a:p>
        </p:txBody>
      </p:sp>
    </p:spTree>
    <p:extLst>
      <p:ext uri="{BB962C8B-B14F-4D97-AF65-F5344CB8AC3E}">
        <p14:creationId xmlns:p14="http://schemas.microsoft.com/office/powerpoint/2010/main" val="3760660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8A00-BDE2-47C7-A8D3-DE6885C58C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518156-02E2-4BC7-B840-6BCF580BC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0F4499-9C05-469D-A14B-988450A82BAF}"/>
              </a:ext>
            </a:extLst>
          </p:cNvPr>
          <p:cNvSpPr>
            <a:spLocks noGrp="1"/>
          </p:cNvSpPr>
          <p:nvPr>
            <p:ph type="dt" sz="half" idx="10"/>
          </p:nvPr>
        </p:nvSpPr>
        <p:spPr/>
        <p:txBody>
          <a:bodyPr/>
          <a:lstStyle/>
          <a:p>
            <a:fld id="{F1CF08E2-34A3-47B4-B72E-F789DA271BB2}" type="datetimeFigureOut">
              <a:rPr lang="en-US" smtClean="0"/>
              <a:t>25-Jan-21</a:t>
            </a:fld>
            <a:endParaRPr lang="en-US"/>
          </a:p>
        </p:txBody>
      </p:sp>
      <p:sp>
        <p:nvSpPr>
          <p:cNvPr id="5" name="Footer Placeholder 4">
            <a:extLst>
              <a:ext uri="{FF2B5EF4-FFF2-40B4-BE49-F238E27FC236}">
                <a16:creationId xmlns:a16="http://schemas.microsoft.com/office/drawing/2014/main" id="{7338621C-A6B7-42C6-BB7F-E427C319E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F560D-1997-46EF-A3A6-81D71BA11213}"/>
              </a:ext>
            </a:extLst>
          </p:cNvPr>
          <p:cNvSpPr>
            <a:spLocks noGrp="1"/>
          </p:cNvSpPr>
          <p:nvPr>
            <p:ph type="sldNum" sz="quarter" idx="12"/>
          </p:nvPr>
        </p:nvSpPr>
        <p:spPr/>
        <p:txBody>
          <a:bodyPr/>
          <a:lstStyle/>
          <a:p>
            <a:fld id="{3D6894E5-F698-4D57-9DC0-28FEEBB40EA4}" type="slidenum">
              <a:rPr lang="en-US" smtClean="0"/>
              <a:t>‹#›</a:t>
            </a:fld>
            <a:endParaRPr lang="en-US"/>
          </a:p>
        </p:txBody>
      </p:sp>
    </p:spTree>
    <p:extLst>
      <p:ext uri="{BB962C8B-B14F-4D97-AF65-F5344CB8AC3E}">
        <p14:creationId xmlns:p14="http://schemas.microsoft.com/office/powerpoint/2010/main" val="1269005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FC0A-96AE-4BDF-A591-13CD40956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F20E69-8E15-4D74-9A51-4053B93BC6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86A76A-AEB5-48A0-8FA7-91CCE5FDAB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E4B158-E72B-45B1-A375-1EB01E57A404}"/>
              </a:ext>
            </a:extLst>
          </p:cNvPr>
          <p:cNvSpPr>
            <a:spLocks noGrp="1"/>
          </p:cNvSpPr>
          <p:nvPr>
            <p:ph type="dt" sz="half" idx="10"/>
          </p:nvPr>
        </p:nvSpPr>
        <p:spPr/>
        <p:txBody>
          <a:bodyPr/>
          <a:lstStyle/>
          <a:p>
            <a:fld id="{F1CF08E2-34A3-47B4-B72E-F789DA271BB2}" type="datetimeFigureOut">
              <a:rPr lang="en-US" smtClean="0"/>
              <a:t>25-Jan-21</a:t>
            </a:fld>
            <a:endParaRPr lang="en-US"/>
          </a:p>
        </p:txBody>
      </p:sp>
      <p:sp>
        <p:nvSpPr>
          <p:cNvPr id="6" name="Footer Placeholder 5">
            <a:extLst>
              <a:ext uri="{FF2B5EF4-FFF2-40B4-BE49-F238E27FC236}">
                <a16:creationId xmlns:a16="http://schemas.microsoft.com/office/drawing/2014/main" id="{E07FE546-5A9B-47E8-84E2-C0BFC6A324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1BE6F-28D3-4EEC-BD33-280E7B0B91CC}"/>
              </a:ext>
            </a:extLst>
          </p:cNvPr>
          <p:cNvSpPr>
            <a:spLocks noGrp="1"/>
          </p:cNvSpPr>
          <p:nvPr>
            <p:ph type="sldNum" sz="quarter" idx="12"/>
          </p:nvPr>
        </p:nvSpPr>
        <p:spPr/>
        <p:txBody>
          <a:bodyPr/>
          <a:lstStyle/>
          <a:p>
            <a:fld id="{3D6894E5-F698-4D57-9DC0-28FEEBB40EA4}" type="slidenum">
              <a:rPr lang="en-US" smtClean="0"/>
              <a:t>‹#›</a:t>
            </a:fld>
            <a:endParaRPr lang="en-US"/>
          </a:p>
        </p:txBody>
      </p:sp>
    </p:spTree>
    <p:extLst>
      <p:ext uri="{BB962C8B-B14F-4D97-AF65-F5344CB8AC3E}">
        <p14:creationId xmlns:p14="http://schemas.microsoft.com/office/powerpoint/2010/main" val="95934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CBF25-50CA-43F4-ACC7-2E58FFEEA7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FE6C25-5B28-4EA8-9570-2B776164AF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C3D7CF-8068-4063-A99B-18BB04B902F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7D7BC0-09DF-4784-97A3-9651E5BD89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397CC0-EBC1-431E-BBE2-192BCDCE158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C8B454-B2E1-4D38-AF25-7ABD705B018C}"/>
              </a:ext>
            </a:extLst>
          </p:cNvPr>
          <p:cNvSpPr>
            <a:spLocks noGrp="1"/>
          </p:cNvSpPr>
          <p:nvPr>
            <p:ph type="dt" sz="half" idx="10"/>
          </p:nvPr>
        </p:nvSpPr>
        <p:spPr/>
        <p:txBody>
          <a:bodyPr/>
          <a:lstStyle/>
          <a:p>
            <a:fld id="{F1CF08E2-34A3-47B4-B72E-F789DA271BB2}" type="datetimeFigureOut">
              <a:rPr lang="en-US" smtClean="0"/>
              <a:t>25-Jan-21</a:t>
            </a:fld>
            <a:endParaRPr lang="en-US"/>
          </a:p>
        </p:txBody>
      </p:sp>
      <p:sp>
        <p:nvSpPr>
          <p:cNvPr id="8" name="Footer Placeholder 7">
            <a:extLst>
              <a:ext uri="{FF2B5EF4-FFF2-40B4-BE49-F238E27FC236}">
                <a16:creationId xmlns:a16="http://schemas.microsoft.com/office/drawing/2014/main" id="{7DE4EE53-E714-429B-97A1-923808E07F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2C3F9D-8303-487E-ADF3-46613502E71A}"/>
              </a:ext>
            </a:extLst>
          </p:cNvPr>
          <p:cNvSpPr>
            <a:spLocks noGrp="1"/>
          </p:cNvSpPr>
          <p:nvPr>
            <p:ph type="sldNum" sz="quarter" idx="12"/>
          </p:nvPr>
        </p:nvSpPr>
        <p:spPr/>
        <p:txBody>
          <a:bodyPr/>
          <a:lstStyle/>
          <a:p>
            <a:fld id="{3D6894E5-F698-4D57-9DC0-28FEEBB40EA4}" type="slidenum">
              <a:rPr lang="en-US" smtClean="0"/>
              <a:t>‹#›</a:t>
            </a:fld>
            <a:endParaRPr lang="en-US"/>
          </a:p>
        </p:txBody>
      </p:sp>
    </p:spTree>
    <p:extLst>
      <p:ext uri="{BB962C8B-B14F-4D97-AF65-F5344CB8AC3E}">
        <p14:creationId xmlns:p14="http://schemas.microsoft.com/office/powerpoint/2010/main" val="3843004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C3F1-D256-4F26-8516-061DD4A263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229E29-6CAF-433B-98E3-F4D86FEB1C09}"/>
              </a:ext>
            </a:extLst>
          </p:cNvPr>
          <p:cNvSpPr>
            <a:spLocks noGrp="1"/>
          </p:cNvSpPr>
          <p:nvPr>
            <p:ph type="dt" sz="half" idx="10"/>
          </p:nvPr>
        </p:nvSpPr>
        <p:spPr/>
        <p:txBody>
          <a:bodyPr/>
          <a:lstStyle/>
          <a:p>
            <a:fld id="{F1CF08E2-34A3-47B4-B72E-F789DA271BB2}" type="datetimeFigureOut">
              <a:rPr lang="en-US" smtClean="0"/>
              <a:t>25-Jan-21</a:t>
            </a:fld>
            <a:endParaRPr lang="en-US"/>
          </a:p>
        </p:txBody>
      </p:sp>
      <p:sp>
        <p:nvSpPr>
          <p:cNvPr id="4" name="Footer Placeholder 3">
            <a:extLst>
              <a:ext uri="{FF2B5EF4-FFF2-40B4-BE49-F238E27FC236}">
                <a16:creationId xmlns:a16="http://schemas.microsoft.com/office/drawing/2014/main" id="{11B4C1EA-BDEE-4E86-AA52-E8FC8EC24C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9307E3-892C-4FA0-B53F-9FB659EF3819}"/>
              </a:ext>
            </a:extLst>
          </p:cNvPr>
          <p:cNvSpPr>
            <a:spLocks noGrp="1"/>
          </p:cNvSpPr>
          <p:nvPr>
            <p:ph type="sldNum" sz="quarter" idx="12"/>
          </p:nvPr>
        </p:nvSpPr>
        <p:spPr/>
        <p:txBody>
          <a:bodyPr/>
          <a:lstStyle/>
          <a:p>
            <a:fld id="{3D6894E5-F698-4D57-9DC0-28FEEBB40EA4}" type="slidenum">
              <a:rPr lang="en-US" smtClean="0"/>
              <a:t>‹#›</a:t>
            </a:fld>
            <a:endParaRPr lang="en-US"/>
          </a:p>
        </p:txBody>
      </p:sp>
    </p:spTree>
    <p:extLst>
      <p:ext uri="{BB962C8B-B14F-4D97-AF65-F5344CB8AC3E}">
        <p14:creationId xmlns:p14="http://schemas.microsoft.com/office/powerpoint/2010/main" val="1873693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83289-F1E7-4E23-AF1A-68FA3771ED6B}"/>
              </a:ext>
            </a:extLst>
          </p:cNvPr>
          <p:cNvSpPr>
            <a:spLocks noGrp="1"/>
          </p:cNvSpPr>
          <p:nvPr>
            <p:ph type="dt" sz="half" idx="10"/>
          </p:nvPr>
        </p:nvSpPr>
        <p:spPr/>
        <p:txBody>
          <a:bodyPr/>
          <a:lstStyle/>
          <a:p>
            <a:fld id="{F1CF08E2-34A3-47B4-B72E-F789DA271BB2}" type="datetimeFigureOut">
              <a:rPr lang="en-US" smtClean="0"/>
              <a:t>25-Jan-21</a:t>
            </a:fld>
            <a:endParaRPr lang="en-US"/>
          </a:p>
        </p:txBody>
      </p:sp>
      <p:sp>
        <p:nvSpPr>
          <p:cNvPr id="3" name="Footer Placeholder 2">
            <a:extLst>
              <a:ext uri="{FF2B5EF4-FFF2-40B4-BE49-F238E27FC236}">
                <a16:creationId xmlns:a16="http://schemas.microsoft.com/office/drawing/2014/main" id="{E6845195-4219-4860-BB0B-C4590998D7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2B7CFD-1E76-4AF5-9474-C2BD515A2A69}"/>
              </a:ext>
            </a:extLst>
          </p:cNvPr>
          <p:cNvSpPr>
            <a:spLocks noGrp="1"/>
          </p:cNvSpPr>
          <p:nvPr>
            <p:ph type="sldNum" sz="quarter" idx="12"/>
          </p:nvPr>
        </p:nvSpPr>
        <p:spPr/>
        <p:txBody>
          <a:bodyPr/>
          <a:lstStyle/>
          <a:p>
            <a:fld id="{3D6894E5-F698-4D57-9DC0-28FEEBB40EA4}" type="slidenum">
              <a:rPr lang="en-US" smtClean="0"/>
              <a:t>‹#›</a:t>
            </a:fld>
            <a:endParaRPr lang="en-US"/>
          </a:p>
        </p:txBody>
      </p:sp>
    </p:spTree>
    <p:extLst>
      <p:ext uri="{BB962C8B-B14F-4D97-AF65-F5344CB8AC3E}">
        <p14:creationId xmlns:p14="http://schemas.microsoft.com/office/powerpoint/2010/main" val="3661356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3023-C0C9-4F63-AED4-24862E4827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2E2180-3B2A-40AF-A646-3DA1471F2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B2ECD4-F3FC-496D-8E87-3897FA8B9E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F58A6F-571E-4035-B4E1-9C9B7DA8B72B}"/>
              </a:ext>
            </a:extLst>
          </p:cNvPr>
          <p:cNvSpPr>
            <a:spLocks noGrp="1"/>
          </p:cNvSpPr>
          <p:nvPr>
            <p:ph type="dt" sz="half" idx="10"/>
          </p:nvPr>
        </p:nvSpPr>
        <p:spPr/>
        <p:txBody>
          <a:bodyPr/>
          <a:lstStyle/>
          <a:p>
            <a:fld id="{F1CF08E2-34A3-47B4-B72E-F789DA271BB2}" type="datetimeFigureOut">
              <a:rPr lang="en-US" smtClean="0"/>
              <a:t>25-Jan-21</a:t>
            </a:fld>
            <a:endParaRPr lang="en-US"/>
          </a:p>
        </p:txBody>
      </p:sp>
      <p:sp>
        <p:nvSpPr>
          <p:cNvPr id="6" name="Footer Placeholder 5">
            <a:extLst>
              <a:ext uri="{FF2B5EF4-FFF2-40B4-BE49-F238E27FC236}">
                <a16:creationId xmlns:a16="http://schemas.microsoft.com/office/drawing/2014/main" id="{1153491C-BE72-4AD8-A27F-1DCFD4D35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DDB05C-4ED6-4554-AE77-545D80C09996}"/>
              </a:ext>
            </a:extLst>
          </p:cNvPr>
          <p:cNvSpPr>
            <a:spLocks noGrp="1"/>
          </p:cNvSpPr>
          <p:nvPr>
            <p:ph type="sldNum" sz="quarter" idx="12"/>
          </p:nvPr>
        </p:nvSpPr>
        <p:spPr/>
        <p:txBody>
          <a:bodyPr/>
          <a:lstStyle/>
          <a:p>
            <a:fld id="{3D6894E5-F698-4D57-9DC0-28FEEBB40EA4}" type="slidenum">
              <a:rPr lang="en-US" smtClean="0"/>
              <a:t>‹#›</a:t>
            </a:fld>
            <a:endParaRPr lang="en-US"/>
          </a:p>
        </p:txBody>
      </p:sp>
    </p:spTree>
    <p:extLst>
      <p:ext uri="{BB962C8B-B14F-4D97-AF65-F5344CB8AC3E}">
        <p14:creationId xmlns:p14="http://schemas.microsoft.com/office/powerpoint/2010/main" val="2067758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29DD-4DF0-40D7-B2DA-2F523C7C90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12FC44-4FAA-4AE0-B035-F7CBE31BD6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A6F440-B43D-4801-823C-54F7C3910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D7D63F-B13A-493C-9316-A683BB8FB7CA}"/>
              </a:ext>
            </a:extLst>
          </p:cNvPr>
          <p:cNvSpPr>
            <a:spLocks noGrp="1"/>
          </p:cNvSpPr>
          <p:nvPr>
            <p:ph type="dt" sz="half" idx="10"/>
          </p:nvPr>
        </p:nvSpPr>
        <p:spPr/>
        <p:txBody>
          <a:bodyPr/>
          <a:lstStyle/>
          <a:p>
            <a:fld id="{F1CF08E2-34A3-47B4-B72E-F789DA271BB2}" type="datetimeFigureOut">
              <a:rPr lang="en-US" smtClean="0"/>
              <a:t>25-Jan-21</a:t>
            </a:fld>
            <a:endParaRPr lang="en-US"/>
          </a:p>
        </p:txBody>
      </p:sp>
      <p:sp>
        <p:nvSpPr>
          <p:cNvPr id="6" name="Footer Placeholder 5">
            <a:extLst>
              <a:ext uri="{FF2B5EF4-FFF2-40B4-BE49-F238E27FC236}">
                <a16:creationId xmlns:a16="http://schemas.microsoft.com/office/drawing/2014/main" id="{A94A6DAD-1AEC-47AD-91DC-3D94420AE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1E808-B7B7-4551-86E0-DD68F42ADF2F}"/>
              </a:ext>
            </a:extLst>
          </p:cNvPr>
          <p:cNvSpPr>
            <a:spLocks noGrp="1"/>
          </p:cNvSpPr>
          <p:nvPr>
            <p:ph type="sldNum" sz="quarter" idx="12"/>
          </p:nvPr>
        </p:nvSpPr>
        <p:spPr/>
        <p:txBody>
          <a:bodyPr/>
          <a:lstStyle/>
          <a:p>
            <a:fld id="{3D6894E5-F698-4D57-9DC0-28FEEBB40EA4}" type="slidenum">
              <a:rPr lang="en-US" smtClean="0"/>
              <a:t>‹#›</a:t>
            </a:fld>
            <a:endParaRPr lang="en-US"/>
          </a:p>
        </p:txBody>
      </p:sp>
    </p:spTree>
    <p:extLst>
      <p:ext uri="{BB962C8B-B14F-4D97-AF65-F5344CB8AC3E}">
        <p14:creationId xmlns:p14="http://schemas.microsoft.com/office/powerpoint/2010/main" val="553254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E21CD-C847-4911-B1CF-E4B206729F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19123E-CEDF-440A-9FBF-9010E9795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BF2AF-3A57-4D3D-A2E5-B8A8A9150B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CF08E2-34A3-47B4-B72E-F789DA271BB2}" type="datetimeFigureOut">
              <a:rPr lang="en-US" smtClean="0"/>
              <a:t>25-Jan-21</a:t>
            </a:fld>
            <a:endParaRPr lang="en-US"/>
          </a:p>
        </p:txBody>
      </p:sp>
      <p:sp>
        <p:nvSpPr>
          <p:cNvPr id="5" name="Footer Placeholder 4">
            <a:extLst>
              <a:ext uri="{FF2B5EF4-FFF2-40B4-BE49-F238E27FC236}">
                <a16:creationId xmlns:a16="http://schemas.microsoft.com/office/drawing/2014/main" id="{F5447510-6653-4879-A67C-BA4BD8273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248515-5DAD-40EB-BE12-088197AC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894E5-F698-4D57-9DC0-28FEEBB40EA4}" type="slidenum">
              <a:rPr lang="en-US" smtClean="0"/>
              <a:t>‹#›</a:t>
            </a:fld>
            <a:endParaRPr lang="en-US"/>
          </a:p>
        </p:txBody>
      </p:sp>
    </p:spTree>
    <p:extLst>
      <p:ext uri="{BB962C8B-B14F-4D97-AF65-F5344CB8AC3E}">
        <p14:creationId xmlns:p14="http://schemas.microsoft.com/office/powerpoint/2010/main" val="3507577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3.bin"/><Relationship Id="rId4" Type="http://schemas.openxmlformats.org/officeDocument/2006/relationships/image" Target="../media/image14.w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bit.ly/2OTXIm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3554-5286-4980-AC51-D891E97BC94F}"/>
              </a:ext>
            </a:extLst>
          </p:cNvPr>
          <p:cNvSpPr>
            <a:spLocks noGrp="1"/>
          </p:cNvSpPr>
          <p:nvPr>
            <p:ph type="ctrTitle"/>
          </p:nvPr>
        </p:nvSpPr>
        <p:spPr/>
        <p:txBody>
          <a:bodyPr/>
          <a:lstStyle/>
          <a:p>
            <a:r>
              <a:rPr lang="en-US" dirty="0"/>
              <a:t>Measures of association</a:t>
            </a:r>
          </a:p>
        </p:txBody>
      </p:sp>
      <p:sp>
        <p:nvSpPr>
          <p:cNvPr id="3" name="Subtitle 2">
            <a:extLst>
              <a:ext uri="{FF2B5EF4-FFF2-40B4-BE49-F238E27FC236}">
                <a16:creationId xmlns:a16="http://schemas.microsoft.com/office/drawing/2014/main" id="{58A6C99F-4B4E-4489-BA8C-D98B2EAD1EE3}"/>
              </a:ext>
            </a:extLst>
          </p:cNvPr>
          <p:cNvSpPr>
            <a:spLocks noGrp="1"/>
          </p:cNvSpPr>
          <p:nvPr>
            <p:ph type="subTitle" idx="1"/>
          </p:nvPr>
        </p:nvSpPr>
        <p:spPr/>
        <p:txBody>
          <a:bodyPr/>
          <a:lstStyle/>
          <a:p>
            <a:r>
              <a:rPr lang="en-US" dirty="0"/>
              <a:t>MWAI</a:t>
            </a:r>
          </a:p>
        </p:txBody>
      </p:sp>
    </p:spTree>
    <p:extLst>
      <p:ext uri="{BB962C8B-B14F-4D97-AF65-F5344CB8AC3E}">
        <p14:creationId xmlns:p14="http://schemas.microsoft.com/office/powerpoint/2010/main" val="828100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6173BA6-CF39-48C0-AFED-BCF4C880AE31}"/>
              </a:ext>
            </a:extLst>
          </p:cNvPr>
          <p:cNvPicPr>
            <a:picLocks noGrp="1" noChangeAspect="1"/>
          </p:cNvPicPr>
          <p:nvPr>
            <p:ph idx="1"/>
          </p:nvPr>
        </p:nvPicPr>
        <p:blipFill>
          <a:blip r:embed="rId2"/>
          <a:stretch>
            <a:fillRect/>
          </a:stretch>
        </p:blipFill>
        <p:spPr>
          <a:xfrm>
            <a:off x="1781846" y="586723"/>
            <a:ext cx="8920678" cy="6215699"/>
          </a:xfrm>
          <a:prstGeom prst="rect">
            <a:avLst/>
          </a:prstGeom>
        </p:spPr>
      </p:pic>
    </p:spTree>
    <p:extLst>
      <p:ext uri="{BB962C8B-B14F-4D97-AF65-F5344CB8AC3E}">
        <p14:creationId xmlns:p14="http://schemas.microsoft.com/office/powerpoint/2010/main" val="3996396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4FA0-4C31-45B2-9D56-23251814EAFB}"/>
              </a:ext>
            </a:extLst>
          </p:cNvPr>
          <p:cNvSpPr>
            <a:spLocks noGrp="1"/>
          </p:cNvSpPr>
          <p:nvPr>
            <p:ph type="title"/>
          </p:nvPr>
        </p:nvSpPr>
        <p:spPr>
          <a:xfrm>
            <a:off x="3937250" y="726038"/>
            <a:ext cx="4738289" cy="1325563"/>
          </a:xfrm>
        </p:spPr>
        <p:txBody>
          <a:bodyPr/>
          <a:lstStyle/>
          <a:p>
            <a:r>
              <a:rPr lang="en-US" dirty="0"/>
              <a:t>RR?</a:t>
            </a:r>
          </a:p>
        </p:txBody>
      </p:sp>
      <p:pic>
        <p:nvPicPr>
          <p:cNvPr id="4" name="Picture 3">
            <a:extLst>
              <a:ext uri="{FF2B5EF4-FFF2-40B4-BE49-F238E27FC236}">
                <a16:creationId xmlns:a16="http://schemas.microsoft.com/office/drawing/2014/main" id="{D847B111-B116-446F-88F6-6A0F1F796FAE}"/>
              </a:ext>
            </a:extLst>
          </p:cNvPr>
          <p:cNvPicPr>
            <a:picLocks noChangeAspect="1"/>
          </p:cNvPicPr>
          <p:nvPr/>
        </p:nvPicPr>
        <p:blipFill>
          <a:blip r:embed="rId2"/>
          <a:stretch>
            <a:fillRect/>
          </a:stretch>
        </p:blipFill>
        <p:spPr>
          <a:xfrm>
            <a:off x="1926925" y="1871423"/>
            <a:ext cx="8651846" cy="3210063"/>
          </a:xfrm>
          <a:prstGeom prst="rect">
            <a:avLst/>
          </a:prstGeom>
        </p:spPr>
      </p:pic>
    </p:spTree>
    <p:extLst>
      <p:ext uri="{BB962C8B-B14F-4D97-AF65-F5344CB8AC3E}">
        <p14:creationId xmlns:p14="http://schemas.microsoft.com/office/powerpoint/2010/main" val="924453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D7C89A-673E-4EA6-9598-422D013F410F}"/>
              </a:ext>
            </a:extLst>
          </p:cNvPr>
          <p:cNvPicPr>
            <a:picLocks noChangeAspect="1"/>
          </p:cNvPicPr>
          <p:nvPr/>
        </p:nvPicPr>
        <p:blipFill>
          <a:blip r:embed="rId3"/>
          <a:stretch>
            <a:fillRect/>
          </a:stretch>
        </p:blipFill>
        <p:spPr>
          <a:xfrm>
            <a:off x="1077984" y="415561"/>
            <a:ext cx="9444606" cy="2759676"/>
          </a:xfrm>
          <a:prstGeom prst="rect">
            <a:avLst/>
          </a:prstGeom>
        </p:spPr>
      </p:pic>
      <p:graphicFrame>
        <p:nvGraphicFramePr>
          <p:cNvPr id="5" name="Object 4">
            <a:extLst>
              <a:ext uri="{FF2B5EF4-FFF2-40B4-BE49-F238E27FC236}">
                <a16:creationId xmlns:a16="http://schemas.microsoft.com/office/drawing/2014/main" id="{0971FC56-76EF-448A-B823-2C98DDCA3410}"/>
              </a:ext>
            </a:extLst>
          </p:cNvPr>
          <p:cNvGraphicFramePr>
            <a:graphicFrameLocks noChangeAspect="1"/>
          </p:cNvGraphicFramePr>
          <p:nvPr>
            <p:extLst>
              <p:ext uri="{D42A27DB-BD31-4B8C-83A1-F6EECF244321}">
                <p14:modId xmlns:p14="http://schemas.microsoft.com/office/powerpoint/2010/main" val="3498556483"/>
              </p:ext>
            </p:extLst>
          </p:nvPr>
        </p:nvGraphicFramePr>
        <p:xfrm>
          <a:off x="2424870" y="3380535"/>
          <a:ext cx="4955521" cy="1440066"/>
        </p:xfrm>
        <a:graphic>
          <a:graphicData uri="http://schemas.openxmlformats.org/presentationml/2006/ole">
            <mc:AlternateContent xmlns:mc="http://schemas.openxmlformats.org/markup-compatibility/2006">
              <mc:Choice xmlns:v="urn:schemas-microsoft-com:vml" Requires="v">
                <p:oleObj spid="_x0000_s1036" name="Equation" r:id="rId4" imgW="1485720" imgH="431640" progId="Equation.DSMT4">
                  <p:embed/>
                </p:oleObj>
              </mc:Choice>
              <mc:Fallback>
                <p:oleObj name="Equation" r:id="rId4" imgW="1485720" imgH="431640" progId="Equation.DSMT4">
                  <p:embed/>
                  <p:pic>
                    <p:nvPicPr>
                      <p:cNvPr id="0" name=""/>
                      <p:cNvPicPr/>
                      <p:nvPr/>
                    </p:nvPicPr>
                    <p:blipFill>
                      <a:blip r:embed="rId5"/>
                      <a:stretch>
                        <a:fillRect/>
                      </a:stretch>
                    </p:blipFill>
                    <p:spPr>
                      <a:xfrm>
                        <a:off x="2424870" y="3380535"/>
                        <a:ext cx="4955521" cy="1440066"/>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69AEC0E6-E2E0-41AB-8C3C-8A5AA85917E8}"/>
              </a:ext>
            </a:extLst>
          </p:cNvPr>
          <p:cNvSpPr/>
          <p:nvPr/>
        </p:nvSpPr>
        <p:spPr>
          <a:xfrm>
            <a:off x="2190190" y="5025900"/>
            <a:ext cx="6096000" cy="530915"/>
          </a:xfrm>
          <a:prstGeom prst="rect">
            <a:avLst/>
          </a:prstGeom>
        </p:spPr>
        <p:txBody>
          <a:bodyPr>
            <a:spAutoFit/>
          </a:bodyPr>
          <a:lstStyle/>
          <a:p>
            <a:endParaRPr lang="en-US" sz="1050" b="0" i="0" u="none" strike="noStrike" baseline="0" dirty="0">
              <a:solidFill>
                <a:srgbClr val="000000"/>
              </a:solidFill>
              <a:latin typeface="Arial" panose="020B0604020202020204" pitchFamily="34" charset="0"/>
            </a:endParaRPr>
          </a:p>
          <a:p>
            <a:r>
              <a:rPr lang="en-US" dirty="0">
                <a:latin typeface="Arial" panose="020B0604020202020204" pitchFamily="34" charset="0"/>
              </a:rPr>
              <a:t>The effect of the exposure is to cut the risk </a:t>
            </a:r>
            <a:r>
              <a:rPr lang="en-US" i="1" dirty="0">
                <a:latin typeface="Arial" panose="020B0604020202020204" pitchFamily="34" charset="0"/>
              </a:rPr>
              <a:t>almost </a:t>
            </a:r>
            <a:r>
              <a:rPr lang="en-US" dirty="0">
                <a:latin typeface="Arial" panose="020B0604020202020204" pitchFamily="34" charset="0"/>
              </a:rPr>
              <a:t>in half. </a:t>
            </a:r>
            <a:endParaRPr lang="en-US" dirty="0"/>
          </a:p>
        </p:txBody>
      </p:sp>
    </p:spTree>
    <p:extLst>
      <p:ext uri="{BB962C8B-B14F-4D97-AF65-F5344CB8AC3E}">
        <p14:creationId xmlns:p14="http://schemas.microsoft.com/office/powerpoint/2010/main" val="2104476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CFFCA3-E2DB-4E9B-8D02-7B19AD0F5567}"/>
              </a:ext>
            </a:extLst>
          </p:cNvPr>
          <p:cNvPicPr>
            <a:picLocks noChangeAspect="1"/>
          </p:cNvPicPr>
          <p:nvPr/>
        </p:nvPicPr>
        <p:blipFill rotWithShape="1">
          <a:blip r:embed="rId2"/>
          <a:srcRect b="21835"/>
          <a:stretch/>
        </p:blipFill>
        <p:spPr>
          <a:xfrm>
            <a:off x="936957" y="713064"/>
            <a:ext cx="9353351" cy="5360565"/>
          </a:xfrm>
          <a:prstGeom prst="rect">
            <a:avLst/>
          </a:prstGeom>
        </p:spPr>
      </p:pic>
    </p:spTree>
    <p:extLst>
      <p:ext uri="{BB962C8B-B14F-4D97-AF65-F5344CB8AC3E}">
        <p14:creationId xmlns:p14="http://schemas.microsoft.com/office/powerpoint/2010/main" val="2226416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73F7AA-21B5-4C45-994E-CFD948FB8A36}"/>
              </a:ext>
            </a:extLst>
          </p:cNvPr>
          <p:cNvPicPr>
            <a:picLocks noChangeAspect="1"/>
          </p:cNvPicPr>
          <p:nvPr/>
        </p:nvPicPr>
        <p:blipFill>
          <a:blip r:embed="rId2"/>
          <a:stretch>
            <a:fillRect/>
          </a:stretch>
        </p:blipFill>
        <p:spPr>
          <a:xfrm>
            <a:off x="0" y="279179"/>
            <a:ext cx="12192000" cy="6299641"/>
          </a:xfrm>
          <a:prstGeom prst="rect">
            <a:avLst/>
          </a:prstGeom>
        </p:spPr>
      </p:pic>
    </p:spTree>
    <p:extLst>
      <p:ext uri="{BB962C8B-B14F-4D97-AF65-F5344CB8AC3E}">
        <p14:creationId xmlns:p14="http://schemas.microsoft.com/office/powerpoint/2010/main" val="152368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2565E5-8FF7-40F4-B05C-53F3A0AF5D26}"/>
              </a:ext>
            </a:extLst>
          </p:cNvPr>
          <p:cNvPicPr>
            <a:picLocks noChangeAspect="1"/>
          </p:cNvPicPr>
          <p:nvPr/>
        </p:nvPicPr>
        <p:blipFill>
          <a:blip r:embed="rId2"/>
          <a:stretch>
            <a:fillRect/>
          </a:stretch>
        </p:blipFill>
        <p:spPr>
          <a:xfrm>
            <a:off x="759187" y="0"/>
            <a:ext cx="10673626" cy="6858000"/>
          </a:xfrm>
          <a:prstGeom prst="rect">
            <a:avLst/>
          </a:prstGeom>
        </p:spPr>
      </p:pic>
    </p:spTree>
    <p:extLst>
      <p:ext uri="{BB962C8B-B14F-4D97-AF65-F5344CB8AC3E}">
        <p14:creationId xmlns:p14="http://schemas.microsoft.com/office/powerpoint/2010/main" val="1353344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E681EC-6280-4FC2-A8F2-22C21ED5082B}"/>
              </a:ext>
            </a:extLst>
          </p:cNvPr>
          <p:cNvPicPr>
            <a:picLocks noChangeAspect="1"/>
          </p:cNvPicPr>
          <p:nvPr/>
        </p:nvPicPr>
        <p:blipFill>
          <a:blip r:embed="rId2"/>
          <a:stretch>
            <a:fillRect/>
          </a:stretch>
        </p:blipFill>
        <p:spPr>
          <a:xfrm>
            <a:off x="1013967" y="0"/>
            <a:ext cx="10164065" cy="6858000"/>
          </a:xfrm>
          <a:prstGeom prst="rect">
            <a:avLst/>
          </a:prstGeom>
        </p:spPr>
      </p:pic>
    </p:spTree>
    <p:extLst>
      <p:ext uri="{BB962C8B-B14F-4D97-AF65-F5344CB8AC3E}">
        <p14:creationId xmlns:p14="http://schemas.microsoft.com/office/powerpoint/2010/main" val="425711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CAC2115-548E-4A29-9E6A-44F09E13D437}"/>
              </a:ext>
            </a:extLst>
          </p:cNvPr>
          <p:cNvSpPr>
            <a:spLocks noGrp="1"/>
          </p:cNvSpPr>
          <p:nvPr>
            <p:ph idx="1"/>
          </p:nvPr>
        </p:nvSpPr>
        <p:spPr/>
        <p:txBody>
          <a:bodyPr/>
          <a:lstStyle/>
          <a:p>
            <a:pPr marL="285750" indent="-285750"/>
            <a:r>
              <a:rPr lang="en-US" dirty="0"/>
              <a:t>The risk of food borne disease is 5X higher in the exposed group compared to the non exposed group.</a:t>
            </a:r>
          </a:p>
          <a:p>
            <a:pPr marL="285750" indent="-285750"/>
            <a:endParaRPr lang="en-US" dirty="0"/>
          </a:p>
          <a:p>
            <a:pPr marL="285750" indent="-285750"/>
            <a:endParaRPr lang="en-US" dirty="0"/>
          </a:p>
          <a:p>
            <a:pPr marL="285750" indent="-285750"/>
            <a:r>
              <a:rPr lang="en-US" dirty="0"/>
              <a:t>Exposure is associated with 400% increase in the risk of food borne disease. </a:t>
            </a:r>
          </a:p>
          <a:p>
            <a:pPr marL="285750" indent="-285750"/>
            <a:endParaRPr lang="en-US" dirty="0"/>
          </a:p>
          <a:p>
            <a:pPr marL="0" indent="0">
              <a:buNone/>
            </a:pPr>
            <a:r>
              <a:rPr lang="en-US" sz="1400" b="1" dirty="0"/>
              <a:t>Note:: Remember to report the 95% Confidence interval for each</a:t>
            </a:r>
            <a:endParaRPr lang="en-GB" sz="1400" b="1" dirty="0"/>
          </a:p>
        </p:txBody>
      </p:sp>
      <p:sp>
        <p:nvSpPr>
          <p:cNvPr id="3" name="Title 2">
            <a:extLst>
              <a:ext uri="{FF2B5EF4-FFF2-40B4-BE49-F238E27FC236}">
                <a16:creationId xmlns:a16="http://schemas.microsoft.com/office/drawing/2014/main" id="{AB70BAB3-478F-4798-97EA-C783B53FDD50}"/>
              </a:ext>
            </a:extLst>
          </p:cNvPr>
          <p:cNvSpPr>
            <a:spLocks noGrp="1"/>
          </p:cNvSpPr>
          <p:nvPr>
            <p:ph type="title"/>
          </p:nvPr>
        </p:nvSpPr>
        <p:spPr/>
        <p:txBody>
          <a:bodyPr/>
          <a:lstStyle/>
          <a:p>
            <a:r>
              <a:rPr lang="en-US" dirty="0"/>
              <a:t>How to report RR</a:t>
            </a:r>
            <a:endParaRPr lang="en-GB" dirty="0"/>
          </a:p>
        </p:txBody>
      </p:sp>
    </p:spTree>
    <p:extLst>
      <p:ext uri="{BB962C8B-B14F-4D97-AF65-F5344CB8AC3E}">
        <p14:creationId xmlns:p14="http://schemas.microsoft.com/office/powerpoint/2010/main" val="400551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EAC4C-902F-45A3-A9D1-15DD0565C0C4}"/>
              </a:ext>
            </a:extLst>
          </p:cNvPr>
          <p:cNvSpPr>
            <a:spLocks noGrp="1"/>
          </p:cNvSpPr>
          <p:nvPr>
            <p:ph type="title"/>
          </p:nvPr>
        </p:nvSpPr>
        <p:spPr/>
        <p:txBody>
          <a:bodyPr/>
          <a:lstStyle/>
          <a:p>
            <a:r>
              <a:rPr lang="en-US" dirty="0"/>
              <a:t>ODD Ratio</a:t>
            </a:r>
          </a:p>
        </p:txBody>
      </p:sp>
      <p:sp>
        <p:nvSpPr>
          <p:cNvPr id="3" name="Content Placeholder 2">
            <a:extLst>
              <a:ext uri="{FF2B5EF4-FFF2-40B4-BE49-F238E27FC236}">
                <a16:creationId xmlns:a16="http://schemas.microsoft.com/office/drawing/2014/main" id="{DD8DF1C7-9F07-4E4E-8C01-5C181ECDE494}"/>
              </a:ext>
            </a:extLst>
          </p:cNvPr>
          <p:cNvSpPr>
            <a:spLocks noGrp="1"/>
          </p:cNvSpPr>
          <p:nvPr>
            <p:ph idx="1"/>
          </p:nvPr>
        </p:nvSpPr>
        <p:spPr>
          <a:xfrm>
            <a:off x="838200" y="1825625"/>
            <a:ext cx="10027548" cy="3807971"/>
          </a:xfrm>
        </p:spPr>
        <p:txBody>
          <a:bodyPr>
            <a:normAutofit fontScale="92500" lnSpcReduction="10000"/>
          </a:bodyPr>
          <a:lstStyle/>
          <a:p>
            <a:r>
              <a:rPr lang="en-US" dirty="0"/>
              <a:t>An </a:t>
            </a:r>
            <a:r>
              <a:rPr lang="en-US" i="1" dirty="0"/>
              <a:t>odds ratio</a:t>
            </a:r>
            <a:r>
              <a:rPr lang="en-US" dirty="0"/>
              <a:t> (OR) </a:t>
            </a:r>
            <a:r>
              <a:rPr lang="en-US" dirty="0">
                <a:sym typeface="Wingdings" panose="05000000000000000000" pitchFamily="2" charset="2"/>
              </a:rPr>
              <a:t></a:t>
            </a:r>
            <a:r>
              <a:rPr lang="en-US" dirty="0"/>
              <a:t> is a measure of association between an exposure and an outcome. </a:t>
            </a:r>
          </a:p>
          <a:p>
            <a:endParaRPr lang="en-US" dirty="0"/>
          </a:p>
          <a:p>
            <a:r>
              <a:rPr lang="en-US" dirty="0"/>
              <a:t>“Odds” refers to the probability of occurrence of an event/probability of the event not occurring.</a:t>
            </a:r>
            <a:r>
              <a:rPr lang="en-US" baseline="30000" dirty="0"/>
              <a:t>1</a:t>
            </a:r>
            <a:r>
              <a:rPr lang="en-US" dirty="0"/>
              <a:t> </a:t>
            </a:r>
          </a:p>
          <a:p>
            <a:endParaRPr lang="en-US" dirty="0"/>
          </a:p>
          <a:p>
            <a:r>
              <a:rPr lang="en-US" dirty="0"/>
              <a:t>The OR represents the </a:t>
            </a:r>
            <a:r>
              <a:rPr lang="en-US" i="1" dirty="0"/>
              <a:t>odds</a:t>
            </a:r>
            <a:r>
              <a:rPr lang="en-US" dirty="0"/>
              <a:t> that an outcome will occur given a particular exposure, compared to the </a:t>
            </a:r>
            <a:r>
              <a:rPr lang="en-US" i="1" dirty="0"/>
              <a:t>odds</a:t>
            </a:r>
            <a:r>
              <a:rPr lang="en-US" dirty="0"/>
              <a:t> of the outcome occurring in the absence of that exposure.</a:t>
            </a:r>
          </a:p>
          <a:p>
            <a:pPr lvl="1"/>
            <a:r>
              <a:rPr lang="en-US" dirty="0"/>
              <a:t>Case control studies</a:t>
            </a:r>
          </a:p>
        </p:txBody>
      </p:sp>
      <p:sp>
        <p:nvSpPr>
          <p:cNvPr id="5" name="Footer Placeholder 4">
            <a:extLst>
              <a:ext uri="{FF2B5EF4-FFF2-40B4-BE49-F238E27FC236}">
                <a16:creationId xmlns:a16="http://schemas.microsoft.com/office/drawing/2014/main" id="{29C6AC64-C6E4-4127-BB82-0D13C8E45B69}"/>
              </a:ext>
            </a:extLst>
          </p:cNvPr>
          <p:cNvSpPr>
            <a:spLocks noGrp="1"/>
          </p:cNvSpPr>
          <p:nvPr>
            <p:ph type="ftr" sz="quarter" idx="11"/>
          </p:nvPr>
        </p:nvSpPr>
        <p:spPr>
          <a:xfrm>
            <a:off x="4038599" y="6356350"/>
            <a:ext cx="4859867" cy="365125"/>
          </a:xfrm>
        </p:spPr>
        <p:txBody>
          <a:bodyPr/>
          <a:lstStyle/>
          <a:p>
            <a:r>
              <a:rPr lang="en-US" baseline="30000" dirty="0"/>
              <a:t>1</a:t>
            </a:r>
            <a:r>
              <a:rPr lang="en-US" dirty="0"/>
              <a:t> For https://www.ncbi.nlm.nih.gov/pmc/articles/PMC4640017/</a:t>
            </a:r>
          </a:p>
        </p:txBody>
      </p:sp>
    </p:spTree>
    <p:extLst>
      <p:ext uri="{BB962C8B-B14F-4D97-AF65-F5344CB8AC3E}">
        <p14:creationId xmlns:p14="http://schemas.microsoft.com/office/powerpoint/2010/main" val="67325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7AD64120-C084-4B7C-96CC-DDF5029E2C1A}"/>
              </a:ext>
            </a:extLst>
          </p:cNvPr>
          <p:cNvGraphicFramePr>
            <a:graphicFrameLocks noChangeAspect="1"/>
          </p:cNvGraphicFramePr>
          <p:nvPr>
            <p:extLst>
              <p:ext uri="{D42A27DB-BD31-4B8C-83A1-F6EECF244321}">
                <p14:modId xmlns:p14="http://schemas.microsoft.com/office/powerpoint/2010/main" val="3798137307"/>
              </p:ext>
            </p:extLst>
          </p:nvPr>
        </p:nvGraphicFramePr>
        <p:xfrm>
          <a:off x="291812" y="1977812"/>
          <a:ext cx="4539844" cy="801149"/>
        </p:xfrm>
        <a:graphic>
          <a:graphicData uri="http://schemas.openxmlformats.org/presentationml/2006/ole">
            <mc:AlternateContent xmlns:mc="http://schemas.openxmlformats.org/markup-compatibility/2006">
              <mc:Choice xmlns:v="urn:schemas-microsoft-com:vml" Requires="v">
                <p:oleObj spid="_x0000_s2071" name="Equation" r:id="rId3" imgW="2374560" imgH="419040" progId="Equation.DSMT4">
                  <p:embed/>
                </p:oleObj>
              </mc:Choice>
              <mc:Fallback>
                <p:oleObj name="Equation" r:id="rId3" imgW="2374560" imgH="419040" progId="Equation.DSMT4">
                  <p:embed/>
                  <p:pic>
                    <p:nvPicPr>
                      <p:cNvPr id="0" name=""/>
                      <p:cNvPicPr/>
                      <p:nvPr/>
                    </p:nvPicPr>
                    <p:blipFill>
                      <a:blip r:embed="rId4"/>
                      <a:stretch>
                        <a:fillRect/>
                      </a:stretch>
                    </p:blipFill>
                    <p:spPr>
                      <a:xfrm>
                        <a:off x="291812" y="1977812"/>
                        <a:ext cx="4539844" cy="80114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908E892-EF35-4F88-9AB3-757AFB6FFD7A}"/>
              </a:ext>
            </a:extLst>
          </p:cNvPr>
          <p:cNvGraphicFramePr>
            <a:graphicFrameLocks noChangeAspect="1"/>
          </p:cNvGraphicFramePr>
          <p:nvPr>
            <p:extLst>
              <p:ext uri="{D42A27DB-BD31-4B8C-83A1-F6EECF244321}">
                <p14:modId xmlns:p14="http://schemas.microsoft.com/office/powerpoint/2010/main" val="2474560623"/>
              </p:ext>
            </p:extLst>
          </p:nvPr>
        </p:nvGraphicFramePr>
        <p:xfrm>
          <a:off x="572128" y="3429000"/>
          <a:ext cx="5096559" cy="1730229"/>
        </p:xfrm>
        <a:graphic>
          <a:graphicData uri="http://schemas.openxmlformats.org/presentationml/2006/ole">
            <mc:AlternateContent xmlns:mc="http://schemas.openxmlformats.org/markup-compatibility/2006">
              <mc:Choice xmlns:v="urn:schemas-microsoft-com:vml" Requires="v">
                <p:oleObj spid="_x0000_s2072" name="Equation" r:id="rId5" imgW="2730240" imgH="927000" progId="Equation.DSMT4">
                  <p:embed/>
                </p:oleObj>
              </mc:Choice>
              <mc:Fallback>
                <p:oleObj name="Equation" r:id="rId5" imgW="2730240" imgH="927000" progId="Equation.DSMT4">
                  <p:embed/>
                  <p:pic>
                    <p:nvPicPr>
                      <p:cNvPr id="4" name="Object 3">
                        <a:extLst>
                          <a:ext uri="{FF2B5EF4-FFF2-40B4-BE49-F238E27FC236}">
                            <a16:creationId xmlns:a16="http://schemas.microsoft.com/office/drawing/2014/main" id="{7AD64120-C084-4B7C-96CC-DDF5029E2C1A}"/>
                          </a:ext>
                        </a:extLst>
                      </p:cNvPr>
                      <p:cNvPicPr/>
                      <p:nvPr/>
                    </p:nvPicPr>
                    <p:blipFill>
                      <a:blip r:embed="rId6"/>
                      <a:stretch>
                        <a:fillRect/>
                      </a:stretch>
                    </p:blipFill>
                    <p:spPr>
                      <a:xfrm>
                        <a:off x="572128" y="3429000"/>
                        <a:ext cx="5096559" cy="1730229"/>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415902BD-7B7F-469A-BCB9-6FA2E361C89C}"/>
              </a:ext>
            </a:extLst>
          </p:cNvPr>
          <p:cNvPicPr>
            <a:picLocks noChangeAspect="1"/>
          </p:cNvPicPr>
          <p:nvPr/>
        </p:nvPicPr>
        <p:blipFill>
          <a:blip r:embed="rId7"/>
          <a:stretch>
            <a:fillRect/>
          </a:stretch>
        </p:blipFill>
        <p:spPr>
          <a:xfrm>
            <a:off x="6438549" y="515923"/>
            <a:ext cx="5388173" cy="5609473"/>
          </a:xfrm>
          <a:prstGeom prst="rect">
            <a:avLst/>
          </a:prstGeom>
        </p:spPr>
      </p:pic>
    </p:spTree>
    <p:extLst>
      <p:ext uri="{BB962C8B-B14F-4D97-AF65-F5344CB8AC3E}">
        <p14:creationId xmlns:p14="http://schemas.microsoft.com/office/powerpoint/2010/main" val="131822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BAB16E-2585-4891-8B22-2B3186BEB041}"/>
              </a:ext>
            </a:extLst>
          </p:cNvPr>
          <p:cNvPicPr>
            <a:picLocks noChangeAspect="1"/>
          </p:cNvPicPr>
          <p:nvPr/>
        </p:nvPicPr>
        <p:blipFill>
          <a:blip r:embed="rId2"/>
          <a:stretch>
            <a:fillRect/>
          </a:stretch>
        </p:blipFill>
        <p:spPr>
          <a:xfrm>
            <a:off x="1408081" y="0"/>
            <a:ext cx="9375838" cy="6858000"/>
          </a:xfrm>
          <a:prstGeom prst="rect">
            <a:avLst/>
          </a:prstGeom>
        </p:spPr>
      </p:pic>
    </p:spTree>
    <p:extLst>
      <p:ext uri="{BB962C8B-B14F-4D97-AF65-F5344CB8AC3E}">
        <p14:creationId xmlns:p14="http://schemas.microsoft.com/office/powerpoint/2010/main" val="1546385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78350-C869-4A1F-88C4-D5986AF20458}"/>
              </a:ext>
            </a:extLst>
          </p:cNvPr>
          <p:cNvPicPr>
            <a:picLocks noChangeAspect="1"/>
          </p:cNvPicPr>
          <p:nvPr/>
        </p:nvPicPr>
        <p:blipFill rotWithShape="1">
          <a:blip r:embed="rId2"/>
          <a:srcRect b="18116"/>
          <a:stretch/>
        </p:blipFill>
        <p:spPr>
          <a:xfrm>
            <a:off x="1409352" y="184558"/>
            <a:ext cx="9043331" cy="5403442"/>
          </a:xfrm>
          <a:prstGeom prst="rect">
            <a:avLst/>
          </a:prstGeom>
        </p:spPr>
      </p:pic>
    </p:spTree>
    <p:extLst>
      <p:ext uri="{BB962C8B-B14F-4D97-AF65-F5344CB8AC3E}">
        <p14:creationId xmlns:p14="http://schemas.microsoft.com/office/powerpoint/2010/main" val="3981308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A722-91F8-4A6D-8C72-2E8404FE3330}"/>
              </a:ext>
            </a:extLst>
          </p:cNvPr>
          <p:cNvSpPr>
            <a:spLocks noGrp="1"/>
          </p:cNvSpPr>
          <p:nvPr>
            <p:ph type="title"/>
          </p:nvPr>
        </p:nvSpPr>
        <p:spPr/>
        <p:txBody>
          <a:bodyPr/>
          <a:lstStyle/>
          <a:p>
            <a:r>
              <a:rPr lang="en-US" dirty="0"/>
              <a:t>How to report OR</a:t>
            </a:r>
            <a:endParaRPr lang="en-GB" dirty="0"/>
          </a:p>
        </p:txBody>
      </p:sp>
      <p:sp>
        <p:nvSpPr>
          <p:cNvPr id="3" name="Content Placeholder 2">
            <a:extLst>
              <a:ext uri="{FF2B5EF4-FFF2-40B4-BE49-F238E27FC236}">
                <a16:creationId xmlns:a16="http://schemas.microsoft.com/office/drawing/2014/main" id="{817DDD3C-0F65-493F-86CC-00B7B8949DBA}"/>
              </a:ext>
            </a:extLst>
          </p:cNvPr>
          <p:cNvSpPr>
            <a:spLocks noGrp="1"/>
          </p:cNvSpPr>
          <p:nvPr>
            <p:ph idx="1"/>
          </p:nvPr>
        </p:nvSpPr>
        <p:spPr/>
        <p:txBody>
          <a:bodyPr/>
          <a:lstStyle/>
          <a:p>
            <a:r>
              <a:rPr lang="en-US" dirty="0"/>
              <a:t>The odds of neural tube effect (outcome) given folic acid consumption (exposure) is 0.29X lower relative to lack of folic acid. </a:t>
            </a:r>
          </a:p>
          <a:p>
            <a:endParaRPr lang="en-US" dirty="0"/>
          </a:p>
          <a:p>
            <a:r>
              <a:rPr lang="en-US" dirty="0"/>
              <a:t>The odds of neural tube effect (outcome) given folic acid consumption (exposure) is 71% lower relative to lack of folic acid.</a:t>
            </a:r>
          </a:p>
          <a:p>
            <a:endParaRPr lang="en-US" dirty="0"/>
          </a:p>
          <a:p>
            <a:endParaRPr lang="en-US" dirty="0"/>
          </a:p>
          <a:p>
            <a:pPr marL="0" indent="0">
              <a:buNone/>
            </a:pPr>
            <a:r>
              <a:rPr lang="en-US" sz="2000" b="1" dirty="0"/>
              <a:t>Note:: Remember to report the 95% Confidence interval for each</a:t>
            </a:r>
            <a:endParaRPr lang="en-GB" sz="2000" b="1" dirty="0"/>
          </a:p>
          <a:p>
            <a:pPr marL="0" indent="0">
              <a:buNone/>
            </a:pPr>
            <a:r>
              <a:rPr lang="en-US" dirty="0"/>
              <a:t> </a:t>
            </a:r>
            <a:endParaRPr lang="en-GB" dirty="0"/>
          </a:p>
          <a:p>
            <a:endParaRPr lang="en-GB" dirty="0"/>
          </a:p>
        </p:txBody>
      </p:sp>
    </p:spTree>
    <p:extLst>
      <p:ext uri="{BB962C8B-B14F-4D97-AF65-F5344CB8AC3E}">
        <p14:creationId xmlns:p14="http://schemas.microsoft.com/office/powerpoint/2010/main" val="3193986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88CC-4E8E-466B-B42A-21C541C35436}"/>
              </a:ext>
            </a:extLst>
          </p:cNvPr>
          <p:cNvSpPr>
            <a:spLocks noGrp="1"/>
          </p:cNvSpPr>
          <p:nvPr>
            <p:ph type="title"/>
          </p:nvPr>
        </p:nvSpPr>
        <p:spPr/>
        <p:txBody>
          <a:bodyPr/>
          <a:lstStyle/>
          <a:p>
            <a:r>
              <a:rPr lang="en-US" b="1" dirty="0"/>
              <a:t>Risk Ratio </a:t>
            </a:r>
            <a:r>
              <a:rPr lang="en-US" dirty="0"/>
              <a:t>vs </a:t>
            </a:r>
            <a:r>
              <a:rPr lang="en-US" b="1" dirty="0"/>
              <a:t>Odds Ratio</a:t>
            </a:r>
            <a:endParaRPr lang="en-GB" b="1" dirty="0"/>
          </a:p>
        </p:txBody>
      </p:sp>
      <p:sp>
        <p:nvSpPr>
          <p:cNvPr id="6" name="Rectangle 5">
            <a:extLst>
              <a:ext uri="{FF2B5EF4-FFF2-40B4-BE49-F238E27FC236}">
                <a16:creationId xmlns:a16="http://schemas.microsoft.com/office/drawing/2014/main" id="{3A9E1758-749E-4E42-895F-568DAA5ECCE6}"/>
              </a:ext>
            </a:extLst>
          </p:cNvPr>
          <p:cNvSpPr/>
          <p:nvPr/>
        </p:nvSpPr>
        <p:spPr>
          <a:xfrm>
            <a:off x="838200" y="1638068"/>
            <a:ext cx="11311467" cy="3693319"/>
          </a:xfrm>
          <a:prstGeom prst="rect">
            <a:avLst/>
          </a:prstGeom>
        </p:spPr>
        <p:txBody>
          <a:bodyPr wrap="square">
            <a:spAutoFit/>
          </a:bodyPr>
          <a:lstStyle/>
          <a:p>
            <a:pPr marL="285750" indent="-285750">
              <a:buFont typeface="Arial" panose="020B0604020202020204" pitchFamily="34" charset="0"/>
              <a:buChar char="•"/>
            </a:pPr>
            <a:r>
              <a:rPr lang="en-US" sz="2400" dirty="0"/>
              <a:t>In </a:t>
            </a:r>
            <a:r>
              <a:rPr lang="en-US" sz="2400" b="1" dirty="0"/>
              <a:t>case-control studies</a:t>
            </a:r>
            <a:r>
              <a:rPr lang="en-US" sz="2400" dirty="0"/>
              <a:t>, and in </a:t>
            </a:r>
            <a:r>
              <a:rPr lang="en-US" sz="2400" b="1" dirty="0"/>
              <a:t>cohort studies </a:t>
            </a:r>
            <a:r>
              <a:rPr lang="en-US" sz="2400" dirty="0"/>
              <a:t>in which the outcome occurs in less than 10% of the unexposed population, the OR provides a reasonable approximation of the RR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RR represent the </a:t>
            </a:r>
            <a:r>
              <a:rPr lang="en-US" sz="2400" b="1" dirty="0"/>
              <a:t>risk of an outcome among the exposed group </a:t>
            </a:r>
            <a:r>
              <a:rPr lang="en-US" sz="2400" dirty="0"/>
              <a:t>compared to the risk of the outcome in the non exposed group</a:t>
            </a:r>
            <a:endParaRPr lang="en-GB"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OR</a:t>
            </a:r>
            <a:r>
              <a:rPr lang="en-US" sz="2400" dirty="0"/>
              <a:t> represents the </a:t>
            </a:r>
            <a:r>
              <a:rPr lang="en-US" sz="2400" b="1" dirty="0"/>
              <a:t>odds that an outcome will occur </a:t>
            </a:r>
            <a:r>
              <a:rPr lang="en-US" sz="2400" b="1" dirty="0">
                <a:solidFill>
                  <a:srgbClr val="FF0000"/>
                </a:solidFill>
              </a:rPr>
              <a:t>given</a:t>
            </a:r>
            <a:r>
              <a:rPr lang="en-US" sz="2400" b="1" dirty="0"/>
              <a:t> a particular exposure</a:t>
            </a:r>
            <a:r>
              <a:rPr lang="en-US" sz="2400" dirty="0"/>
              <a:t>, compared to the odds of the outcome occurring in the absence of that exposure.</a:t>
            </a:r>
          </a:p>
          <a:p>
            <a:endParaRPr lang="en-US" dirty="0"/>
          </a:p>
        </p:txBody>
      </p:sp>
    </p:spTree>
    <p:extLst>
      <p:ext uri="{BB962C8B-B14F-4D97-AF65-F5344CB8AC3E}">
        <p14:creationId xmlns:p14="http://schemas.microsoft.com/office/powerpoint/2010/main" val="1931807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9DFA-987E-4353-A6B7-175938ABF969}"/>
              </a:ext>
            </a:extLst>
          </p:cNvPr>
          <p:cNvSpPr>
            <a:spLocks noGrp="1"/>
          </p:cNvSpPr>
          <p:nvPr>
            <p:ph type="title"/>
          </p:nvPr>
        </p:nvSpPr>
        <p:spPr/>
        <p:txBody>
          <a:bodyPr/>
          <a:lstStyle/>
          <a:p>
            <a:r>
              <a:rPr lang="en-US" dirty="0"/>
              <a:t>What if?</a:t>
            </a:r>
          </a:p>
        </p:txBody>
      </p:sp>
      <p:sp>
        <p:nvSpPr>
          <p:cNvPr id="3" name="Content Placeholder 2">
            <a:extLst>
              <a:ext uri="{FF2B5EF4-FFF2-40B4-BE49-F238E27FC236}">
                <a16:creationId xmlns:a16="http://schemas.microsoft.com/office/drawing/2014/main" id="{E707955A-D581-4BD0-8E24-C6F01FBD4920}"/>
              </a:ext>
            </a:extLst>
          </p:cNvPr>
          <p:cNvSpPr>
            <a:spLocks noGrp="1"/>
          </p:cNvSpPr>
          <p:nvPr>
            <p:ph idx="1"/>
          </p:nvPr>
        </p:nvSpPr>
        <p:spPr/>
        <p:txBody>
          <a:bodyPr/>
          <a:lstStyle/>
          <a:p>
            <a:r>
              <a:rPr lang="en-US" dirty="0"/>
              <a:t>Want to deal with confounding</a:t>
            </a:r>
          </a:p>
          <a:p>
            <a:endParaRPr lang="en-US" dirty="0"/>
          </a:p>
        </p:txBody>
      </p:sp>
    </p:spTree>
    <p:extLst>
      <p:ext uri="{BB962C8B-B14F-4D97-AF65-F5344CB8AC3E}">
        <p14:creationId xmlns:p14="http://schemas.microsoft.com/office/powerpoint/2010/main" val="3162269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9DFA-987E-4353-A6B7-175938ABF969}"/>
              </a:ext>
            </a:extLst>
          </p:cNvPr>
          <p:cNvSpPr>
            <a:spLocks noGrp="1"/>
          </p:cNvSpPr>
          <p:nvPr>
            <p:ph type="title"/>
          </p:nvPr>
        </p:nvSpPr>
        <p:spPr/>
        <p:txBody>
          <a:bodyPr/>
          <a:lstStyle/>
          <a:p>
            <a:r>
              <a:rPr lang="en-US" dirty="0"/>
              <a:t>What if? </a:t>
            </a:r>
          </a:p>
        </p:txBody>
      </p:sp>
      <p:sp>
        <p:nvSpPr>
          <p:cNvPr id="3" name="Content Placeholder 2">
            <a:extLst>
              <a:ext uri="{FF2B5EF4-FFF2-40B4-BE49-F238E27FC236}">
                <a16:creationId xmlns:a16="http://schemas.microsoft.com/office/drawing/2014/main" id="{E707955A-D581-4BD0-8E24-C6F01FBD4920}"/>
              </a:ext>
            </a:extLst>
          </p:cNvPr>
          <p:cNvSpPr>
            <a:spLocks noGrp="1"/>
          </p:cNvSpPr>
          <p:nvPr>
            <p:ph idx="1"/>
          </p:nvPr>
        </p:nvSpPr>
        <p:spPr/>
        <p:txBody>
          <a:bodyPr/>
          <a:lstStyle/>
          <a:p>
            <a:r>
              <a:rPr lang="en-US" dirty="0"/>
              <a:t>Want to deal with confounding during analysis</a:t>
            </a:r>
          </a:p>
          <a:p>
            <a:pPr lvl="1"/>
            <a:r>
              <a:rPr lang="en-US" dirty="0"/>
              <a:t>Regression (only works if you can identify and measure the confounders)</a:t>
            </a:r>
          </a:p>
          <a:p>
            <a:pPr lvl="1"/>
            <a:r>
              <a:rPr lang="en-US" dirty="0"/>
              <a:t>Stratify</a:t>
            </a:r>
          </a:p>
          <a:p>
            <a:pPr lvl="1"/>
            <a:r>
              <a:rPr lang="en-US" dirty="0"/>
              <a:t>adjustment (usually distorted by choice of standard)</a:t>
            </a:r>
          </a:p>
          <a:p>
            <a:pPr lvl="1"/>
            <a:endParaRPr lang="en-US" dirty="0"/>
          </a:p>
          <a:p>
            <a:endParaRPr lang="en-US" dirty="0"/>
          </a:p>
        </p:txBody>
      </p:sp>
    </p:spTree>
    <p:extLst>
      <p:ext uri="{BB962C8B-B14F-4D97-AF65-F5344CB8AC3E}">
        <p14:creationId xmlns:p14="http://schemas.microsoft.com/office/powerpoint/2010/main" val="1574394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9A42-67BF-4A16-8EFD-1B71AF77A028}"/>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EFA96602-244E-41B6-A1C8-F2D6D91B26E5}"/>
              </a:ext>
            </a:extLst>
          </p:cNvPr>
          <p:cNvSpPr>
            <a:spLocks noGrp="1"/>
          </p:cNvSpPr>
          <p:nvPr>
            <p:ph idx="1"/>
          </p:nvPr>
        </p:nvSpPr>
        <p:spPr/>
        <p:txBody>
          <a:bodyPr/>
          <a:lstStyle/>
          <a:p>
            <a:r>
              <a:rPr lang="en-US" b="1" dirty="0"/>
              <a:t>Logistic regression </a:t>
            </a:r>
            <a:r>
              <a:rPr lang="en-US" dirty="0"/>
              <a:t>- a regression modelling technique for producing Odds Ratios (ORs); models the log odds of a binary “outcome”</a:t>
            </a:r>
          </a:p>
          <a:p>
            <a:endParaRPr lang="en-US" dirty="0"/>
          </a:p>
          <a:p>
            <a:pPr lvl="1"/>
            <a:r>
              <a:rPr lang="en-US" i="1" dirty="0"/>
              <a:t>Effect of T.B infection on death in HIV positive patients crude(unadjusted) OR; 95% CI and hypothesis tests</a:t>
            </a:r>
          </a:p>
          <a:p>
            <a:pPr lvl="1"/>
            <a:r>
              <a:rPr lang="en-US" i="1" dirty="0"/>
              <a:t> Effect of mothers education on </a:t>
            </a:r>
            <a:r>
              <a:rPr lang="en-US" i="1" dirty="0" err="1"/>
              <a:t>childs’</a:t>
            </a:r>
            <a:r>
              <a:rPr lang="en-US" i="1" dirty="0"/>
              <a:t> measles </a:t>
            </a:r>
            <a:r>
              <a:rPr lang="en-US" i="1" dirty="0" err="1"/>
              <a:t>immunisation</a:t>
            </a:r>
            <a:r>
              <a:rPr lang="en-US" i="1" dirty="0"/>
              <a:t> status</a:t>
            </a:r>
          </a:p>
          <a:p>
            <a:pPr lvl="1"/>
            <a:r>
              <a:rPr lang="en-US" i="1" dirty="0"/>
              <a:t> Effect of ethnicity on risk of death from breast cancer</a:t>
            </a:r>
          </a:p>
          <a:p>
            <a:pPr lvl="1"/>
            <a:r>
              <a:rPr lang="en-US" i="1" dirty="0"/>
              <a:t>Effect of gender on being a high wage earner</a:t>
            </a:r>
          </a:p>
        </p:txBody>
      </p:sp>
    </p:spTree>
    <p:extLst>
      <p:ext uri="{BB962C8B-B14F-4D97-AF65-F5344CB8AC3E}">
        <p14:creationId xmlns:p14="http://schemas.microsoft.com/office/powerpoint/2010/main" val="239314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757E-BBD7-4A6B-8ABF-3CD03D0D81C4}"/>
              </a:ext>
            </a:extLst>
          </p:cNvPr>
          <p:cNvSpPr>
            <a:spLocks noGrp="1"/>
          </p:cNvSpPr>
          <p:nvPr>
            <p:ph type="title"/>
          </p:nvPr>
        </p:nvSpPr>
        <p:spPr/>
        <p:txBody>
          <a:bodyPr/>
          <a:lstStyle/>
          <a:p>
            <a:r>
              <a:rPr lang="en-US" dirty="0"/>
              <a:t>Why model log odds?</a:t>
            </a:r>
          </a:p>
        </p:txBody>
      </p:sp>
      <p:sp>
        <p:nvSpPr>
          <p:cNvPr id="3" name="Content Placeholder 2">
            <a:extLst>
              <a:ext uri="{FF2B5EF4-FFF2-40B4-BE49-F238E27FC236}">
                <a16:creationId xmlns:a16="http://schemas.microsoft.com/office/drawing/2014/main" id="{AB301ADA-5504-45E1-BF93-78A7118B5EE9}"/>
              </a:ext>
            </a:extLst>
          </p:cNvPr>
          <p:cNvSpPr>
            <a:spLocks noGrp="1"/>
          </p:cNvSpPr>
          <p:nvPr>
            <p:ph idx="1"/>
          </p:nvPr>
        </p:nvSpPr>
        <p:spPr>
          <a:xfrm>
            <a:off x="838200" y="1547769"/>
            <a:ext cx="10515600" cy="4629194"/>
          </a:xfrm>
        </p:spPr>
        <p:txBody>
          <a:bodyPr>
            <a:normAutofit fontScale="92500" lnSpcReduction="20000"/>
          </a:bodyPr>
          <a:lstStyle/>
          <a:p>
            <a:r>
              <a:rPr lang="en-US" dirty="0"/>
              <a:t>The reason for modelling the log odds rather than risk or odds is that the log odds can take any value, positive or negative, whereas risks are constrained to lie between 0 and 1.</a:t>
            </a:r>
          </a:p>
          <a:p>
            <a:endParaRPr lang="en-US" dirty="0"/>
          </a:p>
          <a:p>
            <a:r>
              <a:rPr lang="en-US" dirty="0"/>
              <a:t>When using statistical models it is easier to model a quantity which is unconstrained than one which is constrained.</a:t>
            </a:r>
          </a:p>
          <a:p>
            <a:endParaRPr lang="en-US" dirty="0"/>
          </a:p>
          <a:p>
            <a:r>
              <a:rPr lang="en-US" dirty="0"/>
              <a:t>This avoids the possibility of predicting impossible values (like risks which are negative or greater than 1) from the model.</a:t>
            </a:r>
          </a:p>
          <a:p>
            <a:endParaRPr lang="en-US" dirty="0"/>
          </a:p>
          <a:p>
            <a:r>
              <a:rPr lang="en-US" dirty="0"/>
              <a:t>Modelling log odds is referred to as </a:t>
            </a:r>
            <a:r>
              <a:rPr lang="en-US" b="1" dirty="0"/>
              <a:t>logistic regression</a:t>
            </a:r>
            <a:r>
              <a:rPr lang="en-US" dirty="0"/>
              <a:t>, and the models </a:t>
            </a:r>
            <a:r>
              <a:rPr lang="en-US" dirty="0" err="1"/>
              <a:t>arereferred</a:t>
            </a:r>
            <a:r>
              <a:rPr lang="en-US" dirty="0"/>
              <a:t> to as </a:t>
            </a:r>
            <a:r>
              <a:rPr lang="en-US" b="1" dirty="0"/>
              <a:t>logistic models</a:t>
            </a:r>
            <a:r>
              <a:rPr lang="en-US" dirty="0"/>
              <a:t>.</a:t>
            </a:r>
          </a:p>
        </p:txBody>
      </p:sp>
    </p:spTree>
    <p:extLst>
      <p:ext uri="{BB962C8B-B14F-4D97-AF65-F5344CB8AC3E}">
        <p14:creationId xmlns:p14="http://schemas.microsoft.com/office/powerpoint/2010/main" val="3954755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E95E-55EE-4E6D-9F5D-6B4F34B5FDD2}"/>
              </a:ext>
            </a:extLst>
          </p:cNvPr>
          <p:cNvSpPr>
            <a:spLocks noGrp="1"/>
          </p:cNvSpPr>
          <p:nvPr>
            <p:ph type="title"/>
          </p:nvPr>
        </p:nvSpPr>
        <p:spPr/>
        <p:txBody>
          <a:bodyPr/>
          <a:lstStyle/>
          <a:p>
            <a:r>
              <a:rPr lang="en-US" dirty="0"/>
              <a:t>Example</a:t>
            </a:r>
          </a:p>
        </p:txBody>
      </p:sp>
      <p:pic>
        <p:nvPicPr>
          <p:cNvPr id="4" name="Content Placeholder 3">
            <a:extLst>
              <a:ext uri="{FF2B5EF4-FFF2-40B4-BE49-F238E27FC236}">
                <a16:creationId xmlns:a16="http://schemas.microsoft.com/office/drawing/2014/main" id="{97894C1D-D809-4CBD-8C82-78564674115B}"/>
              </a:ext>
            </a:extLst>
          </p:cNvPr>
          <p:cNvPicPr>
            <a:picLocks noGrp="1" noChangeAspect="1"/>
          </p:cNvPicPr>
          <p:nvPr>
            <p:ph idx="1"/>
          </p:nvPr>
        </p:nvPicPr>
        <p:blipFill rotWithShape="1">
          <a:blip r:embed="rId2"/>
          <a:srcRect t="23003" r="2107"/>
          <a:stretch/>
        </p:blipFill>
        <p:spPr>
          <a:xfrm>
            <a:off x="949004" y="1466192"/>
            <a:ext cx="10293991" cy="3318372"/>
          </a:xfrm>
          <a:prstGeom prst="rect">
            <a:avLst/>
          </a:prstGeom>
        </p:spPr>
      </p:pic>
      <p:pic>
        <p:nvPicPr>
          <p:cNvPr id="5" name="Picture 4">
            <a:extLst>
              <a:ext uri="{FF2B5EF4-FFF2-40B4-BE49-F238E27FC236}">
                <a16:creationId xmlns:a16="http://schemas.microsoft.com/office/drawing/2014/main" id="{E3E34199-813C-41AD-9706-5597B290B058}"/>
              </a:ext>
            </a:extLst>
          </p:cNvPr>
          <p:cNvPicPr>
            <a:picLocks noChangeAspect="1"/>
          </p:cNvPicPr>
          <p:nvPr/>
        </p:nvPicPr>
        <p:blipFill>
          <a:blip r:embed="rId3"/>
          <a:stretch>
            <a:fillRect/>
          </a:stretch>
        </p:blipFill>
        <p:spPr>
          <a:xfrm>
            <a:off x="2185331" y="4675563"/>
            <a:ext cx="7049549" cy="1905366"/>
          </a:xfrm>
          <a:prstGeom prst="rect">
            <a:avLst/>
          </a:prstGeom>
        </p:spPr>
      </p:pic>
    </p:spTree>
    <p:extLst>
      <p:ext uri="{BB962C8B-B14F-4D97-AF65-F5344CB8AC3E}">
        <p14:creationId xmlns:p14="http://schemas.microsoft.com/office/powerpoint/2010/main" val="1782329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FC534F-7E82-41C8-91F4-1CFC9DC47AF0}"/>
              </a:ext>
            </a:extLst>
          </p:cNvPr>
          <p:cNvPicPr>
            <a:picLocks noChangeAspect="1"/>
          </p:cNvPicPr>
          <p:nvPr/>
        </p:nvPicPr>
        <p:blipFill>
          <a:blip r:embed="rId2"/>
          <a:stretch>
            <a:fillRect/>
          </a:stretch>
        </p:blipFill>
        <p:spPr>
          <a:xfrm>
            <a:off x="845343" y="0"/>
            <a:ext cx="10501313" cy="6858000"/>
          </a:xfrm>
          <a:prstGeom prst="rect">
            <a:avLst/>
          </a:prstGeom>
        </p:spPr>
      </p:pic>
    </p:spTree>
    <p:extLst>
      <p:ext uri="{BB962C8B-B14F-4D97-AF65-F5344CB8AC3E}">
        <p14:creationId xmlns:p14="http://schemas.microsoft.com/office/powerpoint/2010/main" val="1186667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F2C0-ED1D-4243-B39C-C2FC7B357FC6}"/>
              </a:ext>
            </a:extLst>
          </p:cNvPr>
          <p:cNvSpPr>
            <a:spLocks noGrp="1"/>
          </p:cNvSpPr>
          <p:nvPr>
            <p:ph type="title"/>
          </p:nvPr>
        </p:nvSpPr>
        <p:spPr/>
        <p:txBody>
          <a:bodyPr/>
          <a:lstStyle/>
          <a:p>
            <a:r>
              <a:rPr lang="en-US" dirty="0"/>
              <a:t>Example in R - </a:t>
            </a:r>
            <a:r>
              <a:rPr lang="en-US" dirty="0">
                <a:hlinkClick r:id="rId2"/>
              </a:rPr>
              <a:t>https://bit.ly/2OTXImY</a:t>
            </a:r>
            <a:br>
              <a:rPr lang="en-US" dirty="0"/>
            </a:br>
            <a:endParaRPr lang="en-US" dirty="0"/>
          </a:p>
        </p:txBody>
      </p:sp>
      <p:sp>
        <p:nvSpPr>
          <p:cNvPr id="3" name="Content Placeholder 2">
            <a:extLst>
              <a:ext uri="{FF2B5EF4-FFF2-40B4-BE49-F238E27FC236}">
                <a16:creationId xmlns:a16="http://schemas.microsoft.com/office/drawing/2014/main" id="{1EB01034-0694-4C08-82C7-C57A93E3AB01}"/>
              </a:ext>
            </a:extLst>
          </p:cNvPr>
          <p:cNvSpPr>
            <a:spLocks noGrp="1"/>
          </p:cNvSpPr>
          <p:nvPr>
            <p:ph idx="1"/>
          </p:nvPr>
        </p:nvSpPr>
        <p:spPr/>
        <p:txBody>
          <a:bodyPr/>
          <a:lstStyle/>
          <a:p>
            <a:r>
              <a:rPr lang="en-US" b="1" dirty="0"/>
              <a:t>Calculate the prevalence, odds and log odds of Microfilariae infection in the forest and savannah areas</a:t>
            </a:r>
          </a:p>
          <a:p>
            <a:endParaRPr lang="en-US" b="1" dirty="0"/>
          </a:p>
          <a:p>
            <a:r>
              <a:rPr lang="en-US" dirty="0" err="1"/>
              <a:t>onch</a:t>
            </a:r>
            <a:r>
              <a:rPr lang="en-US" dirty="0"/>
              <a:t> &lt;-</a:t>
            </a:r>
            <a:r>
              <a:rPr lang="en-US" b="1" dirty="0"/>
              <a:t>read.csv</a:t>
            </a:r>
            <a:r>
              <a:rPr lang="en-US" dirty="0"/>
              <a:t>("onchall.csv") </a:t>
            </a:r>
            <a:r>
              <a:rPr lang="en-US" i="1" dirty="0"/>
              <a:t># Read in CSV data</a:t>
            </a:r>
          </a:p>
          <a:p>
            <a:r>
              <a:rPr lang="en-US" b="1" u="sng" dirty="0"/>
              <a:t>m1 &lt;- </a:t>
            </a:r>
            <a:r>
              <a:rPr lang="en-US" b="1" u="sng" dirty="0" err="1"/>
              <a:t>glm</a:t>
            </a:r>
            <a:r>
              <a:rPr lang="en-US" b="1" u="sng" dirty="0"/>
              <a:t>(</a:t>
            </a:r>
            <a:r>
              <a:rPr lang="en-US" b="1" u="sng" dirty="0" err="1"/>
              <a:t>mf~area</a:t>
            </a:r>
            <a:r>
              <a:rPr lang="en-US" b="1" u="sng" dirty="0"/>
              <a:t>, data=</a:t>
            </a:r>
            <a:r>
              <a:rPr lang="en-US" b="1" u="sng" dirty="0" err="1"/>
              <a:t>onch,family</a:t>
            </a:r>
            <a:r>
              <a:rPr lang="en-US" b="1" u="sng" dirty="0"/>
              <a:t>=binomial)</a:t>
            </a:r>
            <a:r>
              <a:rPr lang="en-US" b="1" i="1" u="sng" dirty="0"/>
              <a:t># Run model</a:t>
            </a:r>
          </a:p>
          <a:p>
            <a:r>
              <a:rPr lang="en-US" b="1" dirty="0"/>
              <a:t>summary</a:t>
            </a:r>
            <a:r>
              <a:rPr lang="en-US" dirty="0"/>
              <a:t>(m1)</a:t>
            </a:r>
          </a:p>
        </p:txBody>
      </p:sp>
    </p:spTree>
    <p:extLst>
      <p:ext uri="{BB962C8B-B14F-4D97-AF65-F5344CB8AC3E}">
        <p14:creationId xmlns:p14="http://schemas.microsoft.com/office/powerpoint/2010/main" val="1170639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5AA41C-CE37-4053-A4D2-F9ED6C92DAD7}"/>
              </a:ext>
            </a:extLst>
          </p:cNvPr>
          <p:cNvPicPr>
            <a:picLocks noChangeAspect="1"/>
          </p:cNvPicPr>
          <p:nvPr/>
        </p:nvPicPr>
        <p:blipFill>
          <a:blip r:embed="rId2"/>
          <a:stretch>
            <a:fillRect/>
          </a:stretch>
        </p:blipFill>
        <p:spPr>
          <a:xfrm>
            <a:off x="1644773" y="0"/>
            <a:ext cx="9091639" cy="6858000"/>
          </a:xfrm>
          <a:prstGeom prst="rect">
            <a:avLst/>
          </a:prstGeom>
        </p:spPr>
      </p:pic>
    </p:spTree>
    <p:extLst>
      <p:ext uri="{BB962C8B-B14F-4D97-AF65-F5344CB8AC3E}">
        <p14:creationId xmlns:p14="http://schemas.microsoft.com/office/powerpoint/2010/main" val="217052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BEB5E-1B7C-48A8-BDC4-558E342C2280}"/>
              </a:ext>
            </a:extLst>
          </p:cNvPr>
          <p:cNvPicPr>
            <a:picLocks noChangeAspect="1"/>
          </p:cNvPicPr>
          <p:nvPr/>
        </p:nvPicPr>
        <p:blipFill>
          <a:blip r:embed="rId2"/>
          <a:stretch>
            <a:fillRect/>
          </a:stretch>
        </p:blipFill>
        <p:spPr>
          <a:xfrm>
            <a:off x="1187781" y="0"/>
            <a:ext cx="9816438" cy="6858000"/>
          </a:xfrm>
          <a:prstGeom prst="rect">
            <a:avLst/>
          </a:prstGeom>
        </p:spPr>
      </p:pic>
    </p:spTree>
    <p:extLst>
      <p:ext uri="{BB962C8B-B14F-4D97-AF65-F5344CB8AC3E}">
        <p14:creationId xmlns:p14="http://schemas.microsoft.com/office/powerpoint/2010/main" val="220611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02496F-7084-484D-BE95-83261ACCF33D}"/>
              </a:ext>
            </a:extLst>
          </p:cNvPr>
          <p:cNvPicPr>
            <a:picLocks noChangeAspect="1"/>
          </p:cNvPicPr>
          <p:nvPr/>
        </p:nvPicPr>
        <p:blipFill>
          <a:blip r:embed="rId2"/>
          <a:stretch>
            <a:fillRect/>
          </a:stretch>
        </p:blipFill>
        <p:spPr>
          <a:xfrm>
            <a:off x="1585591" y="0"/>
            <a:ext cx="9020818" cy="6858000"/>
          </a:xfrm>
          <a:prstGeom prst="rect">
            <a:avLst/>
          </a:prstGeom>
        </p:spPr>
      </p:pic>
    </p:spTree>
    <p:extLst>
      <p:ext uri="{BB962C8B-B14F-4D97-AF65-F5344CB8AC3E}">
        <p14:creationId xmlns:p14="http://schemas.microsoft.com/office/powerpoint/2010/main" val="1601076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96A3-8B90-48B7-AD48-E6FB33A4796A}"/>
              </a:ext>
            </a:extLst>
          </p:cNvPr>
          <p:cNvSpPr>
            <a:spLocks noGrp="1"/>
          </p:cNvSpPr>
          <p:nvPr>
            <p:ph type="title"/>
          </p:nvPr>
        </p:nvSpPr>
        <p:spPr/>
        <p:txBody>
          <a:bodyPr>
            <a:normAutofit/>
          </a:bodyPr>
          <a:lstStyle/>
          <a:p>
            <a:r>
              <a:rPr lang="en-US" dirty="0"/>
              <a:t>Measures of Association </a:t>
            </a:r>
          </a:p>
        </p:txBody>
      </p:sp>
      <p:sp>
        <p:nvSpPr>
          <p:cNvPr id="3" name="Content Placeholder 2">
            <a:extLst>
              <a:ext uri="{FF2B5EF4-FFF2-40B4-BE49-F238E27FC236}">
                <a16:creationId xmlns:a16="http://schemas.microsoft.com/office/drawing/2014/main" id="{1421314E-34D3-4CB4-B9C3-744AC01EE8A0}"/>
              </a:ext>
            </a:extLst>
          </p:cNvPr>
          <p:cNvSpPr>
            <a:spLocks noGrp="1"/>
          </p:cNvSpPr>
          <p:nvPr>
            <p:ph idx="1"/>
          </p:nvPr>
        </p:nvSpPr>
        <p:spPr/>
        <p:txBody>
          <a:bodyPr/>
          <a:lstStyle/>
          <a:p>
            <a:r>
              <a:rPr lang="en-US" dirty="0"/>
              <a:t>Quantifies the relationship between exposure and outcome among two groups</a:t>
            </a:r>
          </a:p>
          <a:p>
            <a:pPr lvl="1"/>
            <a:r>
              <a:rPr lang="en-US" dirty="0"/>
              <a:t>ODDS Ratio</a:t>
            </a:r>
          </a:p>
          <a:p>
            <a:pPr lvl="1"/>
            <a:r>
              <a:rPr lang="en-US" dirty="0"/>
              <a:t>Risk Ratio</a:t>
            </a:r>
          </a:p>
          <a:p>
            <a:r>
              <a:rPr lang="en-US" dirty="0"/>
              <a:t>Ratio - </a:t>
            </a:r>
            <a:r>
              <a:rPr lang="en-US" b="1" i="1" dirty="0"/>
              <a:t>how much more one group is to develop a disease than the another </a:t>
            </a:r>
            <a:endParaRPr lang="en-US" dirty="0"/>
          </a:p>
        </p:txBody>
      </p:sp>
    </p:spTree>
    <p:extLst>
      <p:ext uri="{BB962C8B-B14F-4D97-AF65-F5344CB8AC3E}">
        <p14:creationId xmlns:p14="http://schemas.microsoft.com/office/powerpoint/2010/main" val="71457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E711F9-A5F8-4C77-80BB-211EE44BD354}"/>
              </a:ext>
            </a:extLst>
          </p:cNvPr>
          <p:cNvPicPr>
            <a:picLocks noChangeAspect="1"/>
          </p:cNvPicPr>
          <p:nvPr/>
        </p:nvPicPr>
        <p:blipFill>
          <a:blip r:embed="rId2"/>
          <a:stretch>
            <a:fillRect/>
          </a:stretch>
        </p:blipFill>
        <p:spPr>
          <a:xfrm>
            <a:off x="1182469" y="0"/>
            <a:ext cx="9484728" cy="6858000"/>
          </a:xfrm>
          <a:prstGeom prst="rect">
            <a:avLst/>
          </a:prstGeom>
        </p:spPr>
      </p:pic>
    </p:spTree>
    <p:extLst>
      <p:ext uri="{BB962C8B-B14F-4D97-AF65-F5344CB8AC3E}">
        <p14:creationId xmlns:p14="http://schemas.microsoft.com/office/powerpoint/2010/main" val="1967031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9B4EB-2373-4B1B-B073-291E42084A12}"/>
              </a:ext>
            </a:extLst>
          </p:cNvPr>
          <p:cNvSpPr>
            <a:spLocks noGrp="1"/>
          </p:cNvSpPr>
          <p:nvPr>
            <p:ph type="title"/>
          </p:nvPr>
        </p:nvSpPr>
        <p:spPr/>
        <p:txBody>
          <a:bodyPr/>
          <a:lstStyle/>
          <a:p>
            <a:r>
              <a:rPr lang="en-US" dirty="0"/>
              <a:t>Relative Risk/Risk Ratio</a:t>
            </a:r>
          </a:p>
        </p:txBody>
      </p:sp>
      <p:sp>
        <p:nvSpPr>
          <p:cNvPr id="3" name="Content Placeholder 2">
            <a:extLst>
              <a:ext uri="{FF2B5EF4-FFF2-40B4-BE49-F238E27FC236}">
                <a16:creationId xmlns:a16="http://schemas.microsoft.com/office/drawing/2014/main" id="{878F5EB1-C9BA-40C4-8521-62893C4D7E8D}"/>
              </a:ext>
            </a:extLst>
          </p:cNvPr>
          <p:cNvSpPr>
            <a:spLocks noGrp="1"/>
          </p:cNvSpPr>
          <p:nvPr>
            <p:ph idx="1"/>
          </p:nvPr>
        </p:nvSpPr>
        <p:spPr>
          <a:xfrm>
            <a:off x="838200" y="1825624"/>
            <a:ext cx="10340130" cy="4520647"/>
          </a:xfrm>
        </p:spPr>
        <p:txBody>
          <a:bodyPr/>
          <a:lstStyle/>
          <a:p>
            <a:r>
              <a:rPr lang="en-US" dirty="0"/>
              <a:t>Relative Risk/Risk Ratio (RR) </a:t>
            </a:r>
            <a:r>
              <a:rPr lang="en-US" dirty="0">
                <a:sym typeface="Wingdings" panose="05000000000000000000" pitchFamily="2" charset="2"/>
              </a:rPr>
              <a:t></a:t>
            </a:r>
            <a:r>
              <a:rPr lang="en-US" dirty="0"/>
              <a:t>relative effect associated with exposure or the “risk” </a:t>
            </a:r>
          </a:p>
          <a:p>
            <a:pPr lvl="1"/>
            <a:r>
              <a:rPr lang="en-US" dirty="0"/>
              <a:t>Cohort studies</a:t>
            </a:r>
          </a:p>
          <a:p>
            <a:pPr lvl="1"/>
            <a:r>
              <a:rPr lang="en-US" dirty="0"/>
              <a:t>“Risk” refers to the probability of occurrence of an event or outcome</a:t>
            </a:r>
          </a:p>
          <a:p>
            <a:endParaRPr lang="en-US" dirty="0"/>
          </a:p>
        </p:txBody>
      </p:sp>
    </p:spTree>
    <p:extLst>
      <p:ext uri="{BB962C8B-B14F-4D97-AF65-F5344CB8AC3E}">
        <p14:creationId xmlns:p14="http://schemas.microsoft.com/office/powerpoint/2010/main" val="3576456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C825-E38B-4B88-93B3-5A5315E9ABA7}"/>
              </a:ext>
            </a:extLst>
          </p:cNvPr>
          <p:cNvSpPr>
            <a:spLocks noGrp="1"/>
          </p:cNvSpPr>
          <p:nvPr>
            <p:ph type="title"/>
          </p:nvPr>
        </p:nvSpPr>
        <p:spPr/>
        <p:txBody>
          <a:bodyPr/>
          <a:lstStyle/>
          <a:p>
            <a:r>
              <a:rPr lang="en-US" dirty="0"/>
              <a:t>Risk Ratio</a:t>
            </a:r>
            <a:endParaRPr lang="en-GB" dirty="0"/>
          </a:p>
        </p:txBody>
      </p:sp>
      <p:pic>
        <p:nvPicPr>
          <p:cNvPr id="4" name="Content Placeholder 3">
            <a:extLst>
              <a:ext uri="{FF2B5EF4-FFF2-40B4-BE49-F238E27FC236}">
                <a16:creationId xmlns:a16="http://schemas.microsoft.com/office/drawing/2014/main" id="{EF621991-2CDA-48EF-BB18-797C614E13BD}"/>
              </a:ext>
            </a:extLst>
          </p:cNvPr>
          <p:cNvPicPr>
            <a:picLocks noGrp="1" noChangeAspect="1"/>
          </p:cNvPicPr>
          <p:nvPr>
            <p:ph idx="1"/>
          </p:nvPr>
        </p:nvPicPr>
        <p:blipFill>
          <a:blip r:embed="rId2"/>
          <a:stretch>
            <a:fillRect/>
          </a:stretch>
        </p:blipFill>
        <p:spPr>
          <a:xfrm>
            <a:off x="838200" y="1821912"/>
            <a:ext cx="10515600" cy="3901564"/>
          </a:xfrm>
          <a:prstGeom prst="rect">
            <a:avLst/>
          </a:prstGeom>
        </p:spPr>
      </p:pic>
    </p:spTree>
    <p:extLst>
      <p:ext uri="{BB962C8B-B14F-4D97-AF65-F5344CB8AC3E}">
        <p14:creationId xmlns:p14="http://schemas.microsoft.com/office/powerpoint/2010/main" val="3608205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2272</TotalTime>
  <Words>724</Words>
  <Application>Microsoft Office PowerPoint</Application>
  <PresentationFormat>Widescreen</PresentationFormat>
  <Paragraphs>75</Paragraphs>
  <Slides>29</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35" baseType="lpstr">
      <vt:lpstr>Arial</vt:lpstr>
      <vt:lpstr>Calibri</vt:lpstr>
      <vt:lpstr>Calibri Light</vt:lpstr>
      <vt:lpstr>Office Theme</vt:lpstr>
      <vt:lpstr>MathType 6.0 Equation</vt:lpstr>
      <vt:lpstr>Equation</vt:lpstr>
      <vt:lpstr>Measures of association</vt:lpstr>
      <vt:lpstr>PowerPoint Presentation</vt:lpstr>
      <vt:lpstr>PowerPoint Presentation</vt:lpstr>
      <vt:lpstr>PowerPoint Presentation</vt:lpstr>
      <vt:lpstr>PowerPoint Presentation</vt:lpstr>
      <vt:lpstr>Measures of Association </vt:lpstr>
      <vt:lpstr>PowerPoint Presentation</vt:lpstr>
      <vt:lpstr>Relative Risk/Risk Ratio</vt:lpstr>
      <vt:lpstr>Risk Ratio</vt:lpstr>
      <vt:lpstr>PowerPoint Presentation</vt:lpstr>
      <vt:lpstr>RR?</vt:lpstr>
      <vt:lpstr>PowerPoint Presentation</vt:lpstr>
      <vt:lpstr>PowerPoint Presentation</vt:lpstr>
      <vt:lpstr>PowerPoint Presentation</vt:lpstr>
      <vt:lpstr>PowerPoint Presentation</vt:lpstr>
      <vt:lpstr>PowerPoint Presentation</vt:lpstr>
      <vt:lpstr>How to report RR</vt:lpstr>
      <vt:lpstr>ODD Ratio</vt:lpstr>
      <vt:lpstr>PowerPoint Presentation</vt:lpstr>
      <vt:lpstr>PowerPoint Presentation</vt:lpstr>
      <vt:lpstr>How to report OR</vt:lpstr>
      <vt:lpstr>Risk Ratio vs Odds Ratio</vt:lpstr>
      <vt:lpstr>What if?</vt:lpstr>
      <vt:lpstr>What if? </vt:lpstr>
      <vt:lpstr>Logistic regression</vt:lpstr>
      <vt:lpstr>Why model log odds?</vt:lpstr>
      <vt:lpstr>Example</vt:lpstr>
      <vt:lpstr>PowerPoint Presentation</vt:lpstr>
      <vt:lpstr>Example in R - https://bit.ly/2OTXImY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Kennedy Mwai</dc:creator>
  <cp:lastModifiedBy>Kennedy</cp:lastModifiedBy>
  <cp:revision>19</cp:revision>
  <dcterms:created xsi:type="dcterms:W3CDTF">2019-12-04T09:27:05Z</dcterms:created>
  <dcterms:modified xsi:type="dcterms:W3CDTF">2021-01-25T12:47:03Z</dcterms:modified>
</cp:coreProperties>
</file>